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4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5.xml" ContentType="application/vnd.openxmlformats-officedocument.presentationml.tags+xml"/>
  <Override PartName="/ppt/notesSlides/notesSlide10.xml" ContentType="application/vnd.openxmlformats-officedocument.presentationml.notesSlide+xml"/>
  <Override PartName="/ppt/tags/tag6.xml" ContentType="application/vnd.openxmlformats-officedocument.presentationml.tags+xml"/>
  <Override PartName="/ppt/notesSlides/notesSlide11.xml" ContentType="application/vnd.openxmlformats-officedocument.presentationml.notesSlide+xml"/>
  <Override PartName="/ppt/tags/tag7.xml" ContentType="application/vnd.openxmlformats-officedocument.presentationml.tags+xml"/>
  <Override PartName="/ppt/notesSlides/notesSlide12.xml" ContentType="application/vnd.openxmlformats-officedocument.presentationml.notesSlide+xml"/>
  <Override PartName="/ppt/tags/tag8.xml" ContentType="application/vnd.openxmlformats-officedocument.presentationml.tags+xml"/>
  <Override PartName="/ppt/notesSlides/notesSlide13.xml" ContentType="application/vnd.openxmlformats-officedocument.presentationml.notesSlide+xml"/>
  <Override PartName="/ppt/tags/tag9.xml" ContentType="application/vnd.openxmlformats-officedocument.presentationml.tags+xml"/>
  <Override PartName="/ppt/notesSlides/notesSlide14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tags/tag10.xml" ContentType="application/vnd.openxmlformats-officedocument.presentationml.tags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tags/tag11.xml" ContentType="application/vnd.openxmlformats-officedocument.presentationml.tags+xml"/>
  <Override PartName="/ppt/notesSlides/notesSlide17.xml" ContentType="application/vnd.openxmlformats-officedocument.presentationml.notesSlide+xml"/>
  <Override PartName="/ppt/tags/tag12.xml" ContentType="application/vnd.openxmlformats-officedocument.presentationml.tags+xml"/>
  <Override PartName="/ppt/notesSlides/notesSlide18.xml" ContentType="application/vnd.openxmlformats-officedocument.presentationml.notesSlide+xml"/>
  <Override PartName="/ppt/tags/tag13.xml" ContentType="application/vnd.openxmlformats-officedocument.presentationml.tags+xml"/>
  <Override PartName="/ppt/notesSlides/notesSlide19.xml" ContentType="application/vnd.openxmlformats-officedocument.presentationml.notesSlide+xml"/>
  <Override PartName="/ppt/tags/tag14.xml" ContentType="application/vnd.openxmlformats-officedocument.presentationml.tags+xml"/>
  <Override PartName="/ppt/notesSlides/notesSlide20.xml" ContentType="application/vnd.openxmlformats-officedocument.presentationml.notesSlide+xml"/>
  <Override PartName="/ppt/tags/tag15.xml" ContentType="application/vnd.openxmlformats-officedocument.presentationml.tags+xml"/>
  <Override PartName="/ppt/notesSlides/notesSlide21.xml" ContentType="application/vnd.openxmlformats-officedocument.presentationml.notesSlide+xml"/>
  <Override PartName="/ppt/tags/tag16.xml" ContentType="application/vnd.openxmlformats-officedocument.presentationml.tags+xml"/>
  <Override PartName="/ppt/notesSlides/notesSlide22.xml" ContentType="application/vnd.openxmlformats-officedocument.presentationml.notesSlide+xml"/>
  <Override PartName="/ppt/tags/tag17.xml" ContentType="application/vnd.openxmlformats-officedocument.presentationml.tags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tags/tag18.xml" ContentType="application/vnd.openxmlformats-officedocument.presentationml.tags+xml"/>
  <Override PartName="/ppt/notesSlides/notesSlide25.xml" ContentType="application/vnd.openxmlformats-officedocument.presentationml.notesSlid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tags/tag19.xml" ContentType="application/vnd.openxmlformats-officedocument.presentationml.tags+xml"/>
  <Override PartName="/ppt/notesSlides/notesSlide26.xml" ContentType="application/vnd.openxmlformats-officedocument.presentationml.notesSlid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tags/tag20.xml" ContentType="application/vnd.openxmlformats-officedocument.presentationml.tags+xml"/>
  <Override PartName="/ppt/notesSlides/notesSlide27.xml" ContentType="application/vnd.openxmlformats-officedocument.presentationml.notesSlid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tags/tag21.xml" ContentType="application/vnd.openxmlformats-officedocument.presentationml.tags+xml"/>
  <Override PartName="/ppt/notesSlides/notesSlide28.xml" ContentType="application/vnd.openxmlformats-officedocument.presentationml.notesSlid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tags/tag22.xml" ContentType="application/vnd.openxmlformats-officedocument.presentationml.tags+xml"/>
  <Override PartName="/ppt/notesSlides/notesSlide29.xml" ContentType="application/vnd.openxmlformats-officedocument.presentationml.notesSlide+xml"/>
  <Override PartName="/ppt/tags/tag23.xml" ContentType="application/vnd.openxmlformats-officedocument.presentationml.tags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tags/tag24.xml" ContentType="application/vnd.openxmlformats-officedocument.presentationml.tags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4"/>
  </p:notesMasterIdLst>
  <p:sldIdLst>
    <p:sldId id="256" r:id="rId2"/>
    <p:sldId id="305" r:id="rId3"/>
    <p:sldId id="308" r:id="rId4"/>
    <p:sldId id="306" r:id="rId5"/>
    <p:sldId id="312" r:id="rId6"/>
    <p:sldId id="313" r:id="rId7"/>
    <p:sldId id="314" r:id="rId8"/>
    <p:sldId id="315" r:id="rId9"/>
    <p:sldId id="259" r:id="rId10"/>
    <p:sldId id="316" r:id="rId11"/>
    <p:sldId id="257" r:id="rId12"/>
    <p:sldId id="317" r:id="rId13"/>
    <p:sldId id="318" r:id="rId14"/>
    <p:sldId id="319" r:id="rId15"/>
    <p:sldId id="320" r:id="rId16"/>
    <p:sldId id="260" r:id="rId17"/>
    <p:sldId id="321" r:id="rId18"/>
    <p:sldId id="322" r:id="rId19"/>
    <p:sldId id="323" r:id="rId20"/>
    <p:sldId id="325" r:id="rId21"/>
    <p:sldId id="324" r:id="rId22"/>
    <p:sldId id="326" r:id="rId23"/>
    <p:sldId id="327" r:id="rId24"/>
    <p:sldId id="328" r:id="rId25"/>
    <p:sldId id="329" r:id="rId26"/>
    <p:sldId id="331" r:id="rId27"/>
    <p:sldId id="332" r:id="rId28"/>
    <p:sldId id="334" r:id="rId29"/>
    <p:sldId id="336" r:id="rId30"/>
    <p:sldId id="337" r:id="rId31"/>
    <p:sldId id="303" r:id="rId32"/>
    <p:sldId id="338" r:id="rId33"/>
  </p:sldIdLst>
  <p:sldSz cx="12192000" cy="6858000"/>
  <p:notesSz cx="6858000" cy="9144000"/>
  <p:embeddedFontLst>
    <p:embeddedFont>
      <p:font typeface="-윤고딕320" panose="020B0600000101010101" charset="-127"/>
      <p:regular r:id="rId35"/>
    </p:embeddedFont>
    <p:embeddedFont>
      <p:font typeface="맑은 고딕" panose="020B0503020000020004" pitchFamily="50" charset="-127"/>
      <p:regular r:id="rId36"/>
      <p:bold r:id="rId37"/>
    </p:embeddedFont>
    <p:embeddedFont>
      <p:font typeface="Champagne &amp; Limousines" panose="020B0600000101010101" charset="0"/>
      <p:regular r:id="rId38"/>
      <p:bold r:id="rId39"/>
      <p:italic r:id="rId40"/>
      <p:boldItalic r:id="rId41"/>
    </p:embeddedFont>
    <p:embeddedFont>
      <p:font typeface="Cambria Math" panose="02040503050406030204" pitchFamily="18" charset="0"/>
      <p:regular r:id="rId4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665" userDrawn="1">
          <p15:clr>
            <a:srgbClr val="A4A3A4"/>
          </p15:clr>
        </p15:guide>
        <p15:guide id="4" pos="7015" userDrawn="1">
          <p15:clr>
            <a:srgbClr val="A4A3A4"/>
          </p15:clr>
        </p15:guide>
        <p15:guide id="5" orient="horz" pos="845" userDrawn="1">
          <p15:clr>
            <a:srgbClr val="A4A3A4"/>
          </p15:clr>
        </p15:guide>
        <p15:guide id="6" orient="horz" pos="3748" userDrawn="1">
          <p15:clr>
            <a:srgbClr val="A4A3A4"/>
          </p15:clr>
        </p15:guide>
        <p15:guide id="7" pos="438" userDrawn="1">
          <p15:clr>
            <a:srgbClr val="A4A3A4"/>
          </p15:clr>
        </p15:guide>
        <p15:guide id="8" orient="horz" pos="3906" userDrawn="1">
          <p15:clr>
            <a:srgbClr val="A4A3A4"/>
          </p15:clr>
        </p15:guide>
        <p15:guide id="9" pos="7673" userDrawn="1">
          <p15:clr>
            <a:srgbClr val="A4A3A4"/>
          </p15:clr>
        </p15:guide>
        <p15:guide id="10" orient="horz" pos="459" userDrawn="1">
          <p15:clr>
            <a:srgbClr val="A4A3A4"/>
          </p15:clr>
        </p15:guide>
        <p15:guide id="11" orient="horz" pos="2387" userDrawn="1">
          <p15:clr>
            <a:srgbClr val="A4A3A4"/>
          </p15:clr>
        </p15:guide>
        <p15:guide id="12" orient="horz" pos="102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95959"/>
    <a:srgbClr val="B41018"/>
    <a:srgbClr val="D17224"/>
    <a:srgbClr val="1077A8"/>
    <a:srgbClr val="118AA0"/>
    <a:srgbClr val="BFBFBF"/>
    <a:srgbClr val="41A1B3"/>
    <a:srgbClr val="0E7788"/>
    <a:srgbClr val="262626"/>
    <a:srgbClr val="F163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996" autoAdjust="0"/>
    <p:restoredTop sz="58990" autoAdjust="0"/>
  </p:normalViewPr>
  <p:slideViewPr>
    <p:cSldViewPr snapToGrid="0" showGuides="1">
      <p:cViewPr varScale="1">
        <p:scale>
          <a:sx n="64" d="100"/>
          <a:sy n="64" d="100"/>
        </p:scale>
        <p:origin x="2424" y="66"/>
      </p:cViewPr>
      <p:guideLst>
        <p:guide orient="horz" pos="2160"/>
        <p:guide pos="3840"/>
        <p:guide pos="665"/>
        <p:guide pos="7015"/>
        <p:guide orient="horz" pos="845"/>
        <p:guide orient="horz" pos="3748"/>
        <p:guide pos="438"/>
        <p:guide orient="horz" pos="3906"/>
        <p:guide pos="7673"/>
        <p:guide orient="horz" pos="459"/>
        <p:guide orient="horz" pos="2387"/>
        <p:guide orient="horz" pos="1026"/>
      </p:guideLst>
    </p:cSldViewPr>
  </p:slideViewPr>
  <p:notesTextViewPr>
    <p:cViewPr>
      <p:scale>
        <a:sx n="75" d="100"/>
        <a:sy n="75" d="100"/>
      </p:scale>
      <p:origin x="0" y="0"/>
    </p:cViewPr>
  </p:notesTextViewPr>
  <p:gridSpacing cx="45000" cy="45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8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7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9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10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11.xlsx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12.xlsx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8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2118055390221875"/>
          <c:y val="4.1228173651726319E-2"/>
          <c:w val="0.7788194460977812"/>
          <c:h val="0.7918156036388435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00B05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1503-4548-BA53-539FF961FB95}"/>
              </c:ext>
            </c:extLst>
          </c:dPt>
          <c:dPt>
            <c:idx val="1"/>
            <c:invertIfNegative val="0"/>
            <c:bubble3D val="0"/>
            <c:spPr>
              <a:solidFill>
                <a:srgbClr val="1077A8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1503-4548-BA53-539FF961FB95}"/>
              </c:ext>
            </c:extLst>
          </c:dPt>
          <c:dPt>
            <c:idx val="2"/>
            <c:invertIfNegative val="0"/>
            <c:bubble3D val="0"/>
            <c:spPr>
              <a:solidFill>
                <a:srgbClr val="F1635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1503-4548-BA53-539FF961FB95}"/>
              </c:ext>
            </c:extLst>
          </c:dPt>
          <c:cat>
            <c:strRef>
              <c:f>Sheet1!$A$2:$A$4</c:f>
              <c:strCache>
                <c:ptCount val="3"/>
                <c:pt idx="0">
                  <c:v>Sedentary worker</c:v>
                </c:pt>
                <c:pt idx="1">
                  <c:v>Standing worker</c:v>
                </c:pt>
                <c:pt idx="2">
                  <c:v>Agricultural worker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700</c:v>
                </c:pt>
                <c:pt idx="1">
                  <c:v>1400</c:v>
                </c:pt>
                <c:pt idx="2">
                  <c:v>2300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1503-4548-BA53-539FF961FB9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60"/>
        <c:overlap val="-68"/>
        <c:axId val="1600248800"/>
        <c:axId val="1600249344"/>
      </c:barChart>
      <c:catAx>
        <c:axId val="16002488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254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bg1"/>
                </a:solidFill>
                <a:latin typeface="Champagne &amp; Limousines" panose="020B0502020202020204" pitchFamily="34" charset="0"/>
                <a:ea typeface="Champagne &amp; Limousines" panose="020B0502020202020204" pitchFamily="34" charset="0"/>
                <a:cs typeface="+mn-cs"/>
              </a:defRPr>
            </a:pPr>
            <a:endParaRPr lang="ko-KR"/>
          </a:p>
        </c:txPr>
        <c:crossAx val="1600249344"/>
        <c:crosses val="autoZero"/>
        <c:auto val="1"/>
        <c:lblAlgn val="ctr"/>
        <c:lblOffset val="100"/>
        <c:noMultiLvlLbl val="0"/>
      </c:catAx>
      <c:valAx>
        <c:axId val="1600249344"/>
        <c:scaling>
          <c:orientation val="minMax"/>
        </c:scaling>
        <c:delete val="0"/>
        <c:axPos val="l"/>
        <c:majorGridlines>
          <c:spPr>
            <a:ln w="25400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ko-KR" sz="2000" dirty="0" smtClean="0">
                    <a:solidFill>
                      <a:schemeClr val="bg1"/>
                    </a:solidFill>
                    <a:latin typeface="Champagne &amp; Limousines" panose="020B0502020202020204" pitchFamily="34" charset="0"/>
                    <a:ea typeface="Champagne &amp; Limousines" panose="020B0502020202020204" pitchFamily="34" charset="0"/>
                  </a:rPr>
                  <a:t>NEAT (kcal/day)</a:t>
                </a:r>
                <a:endParaRPr lang="ko-KR" altLang="en-US" sz="2000" dirty="0">
                  <a:solidFill>
                    <a:schemeClr val="bg1"/>
                  </a:solidFill>
                  <a:latin typeface="Champagne &amp; Limousines" panose="020B0502020202020204" pitchFamily="34" charset="0"/>
                </a:endParaRP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bg1"/>
                </a:solidFill>
                <a:latin typeface="Champagne &amp; Limousines" panose="020B0502020202020204" pitchFamily="34" charset="0"/>
                <a:ea typeface="Champagne &amp; Limousines" panose="020B0502020202020204" pitchFamily="34" charset="0"/>
                <a:cs typeface="+mn-cs"/>
              </a:defRPr>
            </a:pPr>
            <a:endParaRPr lang="ko-KR"/>
          </a:p>
        </c:txPr>
        <c:crossAx val="160024880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4939098113181476"/>
          <c:y val="4.1228173651726319E-2"/>
          <c:w val="0.8506090188681853"/>
          <c:h val="0.55439864072059164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Interest/Enjoyment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square"/>
            <c:size val="10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Pt>
            <c:idx val="0"/>
            <c:marker>
              <c:symbol val="square"/>
              <c:size val="10"/>
              <c:spPr>
                <a:solidFill>
                  <a:schemeClr val="accent1"/>
                </a:solidFill>
                <a:ln w="9525">
                  <a:solidFill>
                    <a:schemeClr val="accent1"/>
                  </a:solidFill>
                </a:ln>
                <a:effectLst/>
              </c:spPr>
            </c:marker>
            <c:bubble3D val="0"/>
            <c:spPr>
              <a:ln w="28575" cap="rnd">
                <a:solidFill>
                  <a:schemeClr val="accent1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D895-404F-B142-BE4650316CE9}"/>
              </c:ext>
            </c:extLst>
          </c:dPt>
          <c:dPt>
            <c:idx val="1"/>
            <c:marker>
              <c:symbol val="square"/>
              <c:size val="10"/>
              <c:spPr>
                <a:solidFill>
                  <a:schemeClr val="accent1"/>
                </a:solidFill>
                <a:ln w="9525">
                  <a:solidFill>
                    <a:schemeClr val="accent1"/>
                  </a:solidFill>
                </a:ln>
                <a:effectLst/>
              </c:spPr>
            </c:marker>
            <c:bubble3D val="0"/>
            <c:spPr>
              <a:ln w="28575" cap="rnd">
                <a:solidFill>
                  <a:schemeClr val="accent1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3-D895-404F-B142-BE4650316CE9}"/>
              </c:ext>
            </c:extLst>
          </c:dPt>
          <c:dPt>
            <c:idx val="2"/>
            <c:marker>
              <c:symbol val="square"/>
              <c:size val="10"/>
              <c:spPr>
                <a:solidFill>
                  <a:schemeClr val="accent1"/>
                </a:solidFill>
                <a:ln w="9525">
                  <a:solidFill>
                    <a:schemeClr val="accent1"/>
                  </a:solidFill>
                </a:ln>
                <a:effectLst/>
              </c:spPr>
            </c:marker>
            <c:bubble3D val="0"/>
            <c:spPr>
              <a:ln w="28575" cap="rnd">
                <a:solidFill>
                  <a:schemeClr val="accent1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5-D895-404F-B142-BE4650316CE9}"/>
              </c:ext>
            </c:extLst>
          </c:dPt>
          <c:cat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3.4620000000000002</c:v>
                </c:pt>
                <c:pt idx="1">
                  <c:v>3.282</c:v>
                </c:pt>
                <c:pt idx="2">
                  <c:v>3.2309999999999999</c:v>
                </c:pt>
                <c:pt idx="3">
                  <c:v>3.2949999999999999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D895-404F-B142-BE4650316CE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Perceived Competence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diamond"/>
            <c:size val="10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</c:numCache>
            </c:numRef>
          </c:cat>
          <c:val>
            <c:numRef>
              <c:f>Sheet1!$C$2:$C$5</c:f>
              <c:numCache>
                <c:formatCode>General</c:formatCode>
                <c:ptCount val="4"/>
                <c:pt idx="0">
                  <c:v>3.6150000000000002</c:v>
                </c:pt>
                <c:pt idx="1">
                  <c:v>3.4740000000000002</c:v>
                </c:pt>
                <c:pt idx="2">
                  <c:v>3.4870000000000001</c:v>
                </c:pt>
                <c:pt idx="3">
                  <c:v>3.5129999999999999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D895-404F-B142-BE4650316CE9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Effort/Importance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triangle"/>
            <c:size val="10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</c:numCache>
            </c:numRef>
          </c:cat>
          <c:val>
            <c:numRef>
              <c:f>Sheet1!$D$2:$D$5</c:f>
              <c:numCache>
                <c:formatCode>General</c:formatCode>
                <c:ptCount val="4"/>
                <c:pt idx="0">
                  <c:v>3.2149999999999999</c:v>
                </c:pt>
                <c:pt idx="1">
                  <c:v>3.2</c:v>
                </c:pt>
                <c:pt idx="2">
                  <c:v>3.246</c:v>
                </c:pt>
                <c:pt idx="3">
                  <c:v>3.2770000000000001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8-D895-404F-B142-BE4650316CE9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Pressure/Tension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x"/>
            <c:size val="10"/>
            <c:spPr>
              <a:noFill/>
              <a:ln w="9525">
                <a:solidFill>
                  <a:schemeClr val="accent4"/>
                </a:solidFill>
              </a:ln>
              <a:effectLst/>
            </c:spPr>
          </c:marker>
          <c:cat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</c:numCache>
            </c:numRef>
          </c:cat>
          <c:val>
            <c:numRef>
              <c:f>Sheet1!$E$2:$E$5</c:f>
              <c:numCache>
                <c:formatCode>General</c:formatCode>
                <c:ptCount val="4"/>
                <c:pt idx="0">
                  <c:v>2.431</c:v>
                </c:pt>
                <c:pt idx="1">
                  <c:v>2.431</c:v>
                </c:pt>
                <c:pt idx="2">
                  <c:v>2.6309999999999998</c:v>
                </c:pt>
                <c:pt idx="3">
                  <c:v>2.5379999999999998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9-D895-404F-B142-BE4650316CE9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Value/Usefulness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star"/>
            <c:size val="10"/>
            <c:spPr>
              <a:noFill/>
              <a:ln w="9525">
                <a:solidFill>
                  <a:schemeClr val="accent5"/>
                </a:solidFill>
              </a:ln>
              <a:effectLst/>
            </c:spPr>
          </c:marker>
          <c:cat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</c:numCache>
            </c:numRef>
          </c:cat>
          <c:val>
            <c:numRef>
              <c:f>Sheet1!$F$2:$F$5</c:f>
              <c:numCache>
                <c:formatCode>General</c:formatCode>
                <c:ptCount val="4"/>
                <c:pt idx="0">
                  <c:v>3.7029999999999998</c:v>
                </c:pt>
                <c:pt idx="1">
                  <c:v>3.5270000000000001</c:v>
                </c:pt>
                <c:pt idx="2">
                  <c:v>3.3849999999999998</c:v>
                </c:pt>
                <c:pt idx="3">
                  <c:v>3.4510000000000001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A-D895-404F-B142-BE4650316CE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600248800"/>
        <c:axId val="1600249344"/>
      </c:lineChart>
      <c:catAx>
        <c:axId val="160024880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ysClr val="windowText" lastClr="000000"/>
                    </a:solidFill>
                    <a:latin typeface="Champagne &amp; Limousines" panose="020B0502020202020204" pitchFamily="34" charset="0"/>
                    <a:ea typeface="Champagne &amp; Limousines" panose="020B0502020202020204" pitchFamily="34" charset="0"/>
                    <a:cs typeface="+mn-cs"/>
                  </a:defRPr>
                </a:pPr>
                <a:r>
                  <a:rPr lang="en-US" altLang="ko-KR" sz="2000" dirty="0" smtClean="0">
                    <a:solidFill>
                      <a:sysClr val="windowText" lastClr="000000"/>
                    </a:solidFill>
                    <a:latin typeface="Champagne &amp; Limousines" panose="020B0502020202020204" pitchFamily="34" charset="0"/>
                    <a:ea typeface="Champagne &amp; Limousines" panose="020B0502020202020204" pitchFamily="34" charset="0"/>
                  </a:rPr>
                  <a:t>Week</a:t>
                </a:r>
                <a:endParaRPr lang="ko-KR" altLang="en-US" sz="2000" dirty="0">
                  <a:solidFill>
                    <a:sysClr val="windowText" lastClr="000000"/>
                  </a:solidFill>
                  <a:latin typeface="Champagne &amp; Limousines" panose="020B0502020202020204" pitchFamily="34" charset="0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000" b="0" i="0" u="none" strike="noStrike" kern="1200" baseline="0">
                  <a:solidFill>
                    <a:sysClr val="windowText" lastClr="000000"/>
                  </a:solidFill>
                  <a:latin typeface="Champagne &amp; Limousines" panose="020B0502020202020204" pitchFamily="34" charset="0"/>
                  <a:ea typeface="Champagne &amp; Limousines" panose="020B0502020202020204" pitchFamily="34" charset="0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254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/>
                </a:solidFill>
                <a:latin typeface="Champagne &amp; Limousines" panose="020B0502020202020204" pitchFamily="34" charset="0"/>
                <a:ea typeface="Champagne &amp; Limousines" panose="020B0502020202020204" pitchFamily="34" charset="0"/>
                <a:cs typeface="+mn-cs"/>
              </a:defRPr>
            </a:pPr>
            <a:endParaRPr lang="ko-KR"/>
          </a:p>
        </c:txPr>
        <c:crossAx val="1600249344"/>
        <c:crosses val="autoZero"/>
        <c:auto val="1"/>
        <c:lblAlgn val="ctr"/>
        <c:lblOffset val="100"/>
        <c:noMultiLvlLbl val="0"/>
      </c:catAx>
      <c:valAx>
        <c:axId val="1600249344"/>
        <c:scaling>
          <c:orientation val="minMax"/>
          <c:max val="5"/>
          <c:min val="1"/>
        </c:scaling>
        <c:delete val="0"/>
        <c:axPos val="l"/>
        <c:majorGridlines>
          <c:spPr>
            <a:ln w="25400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ko-KR" sz="2000" dirty="0" smtClean="0">
                    <a:solidFill>
                      <a:schemeClr val="tx1"/>
                    </a:solidFill>
                    <a:latin typeface="Champagne &amp; Limousines" panose="020B0502020202020204" pitchFamily="34" charset="0"/>
                    <a:ea typeface="Champagne &amp; Limousines" panose="020B0502020202020204" pitchFamily="34" charset="0"/>
                  </a:rPr>
                  <a:t>Intrinsic Motivation</a:t>
                </a:r>
                <a:endParaRPr lang="ko-KR" altLang="en-US" sz="2000" dirty="0">
                  <a:solidFill>
                    <a:schemeClr val="tx1"/>
                  </a:solidFill>
                  <a:latin typeface="Champagne &amp; Limousines" panose="020B0502020202020204" pitchFamily="34" charset="0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0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/>
                </a:solidFill>
                <a:latin typeface="Champagne &amp; Limousines" panose="020B0502020202020204" pitchFamily="34" charset="0"/>
                <a:ea typeface="Champagne &amp; Limousines" panose="020B0502020202020204" pitchFamily="34" charset="0"/>
                <a:cs typeface="+mn-cs"/>
              </a:defRPr>
            </a:pPr>
            <a:endParaRPr lang="ko-KR"/>
          </a:p>
        </c:txPr>
        <c:crossAx val="1600248800"/>
        <c:crosses val="autoZero"/>
        <c:crossBetween val="between"/>
        <c:majorUnit val="1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"/>
          <c:y val="0.79550710335194752"/>
          <c:w val="1"/>
          <c:h val="0.1869064576849968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ysClr val="windowText" lastClr="000000"/>
              </a:solidFill>
              <a:latin typeface="Champagne &amp; Limousines" panose="020B0502020202020204" pitchFamily="34" charset="0"/>
              <a:ea typeface="Champagne &amp; Limousines" panose="020B0502020202020204" pitchFamily="34" charset="0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4939098113181476"/>
          <c:y val="4.1228173651726319E-2"/>
          <c:w val="0.8506090188681853"/>
          <c:h val="0.55439864072059164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Physical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square"/>
            <c:size val="10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Pt>
            <c:idx val="0"/>
            <c:marker>
              <c:symbol val="square"/>
              <c:size val="10"/>
              <c:spPr>
                <a:solidFill>
                  <a:schemeClr val="accent1"/>
                </a:solidFill>
                <a:ln w="9525">
                  <a:solidFill>
                    <a:schemeClr val="accent1"/>
                  </a:solidFill>
                </a:ln>
                <a:effectLst/>
              </c:spPr>
            </c:marker>
            <c:bubble3D val="0"/>
            <c:spPr>
              <a:ln w="28575" cap="rnd">
                <a:solidFill>
                  <a:schemeClr val="accent1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D895-404F-B142-BE4650316CE9}"/>
              </c:ext>
            </c:extLst>
          </c:dPt>
          <c:dPt>
            <c:idx val="1"/>
            <c:marker>
              <c:symbol val="square"/>
              <c:size val="10"/>
              <c:spPr>
                <a:solidFill>
                  <a:schemeClr val="accent1"/>
                </a:solidFill>
                <a:ln w="9525">
                  <a:solidFill>
                    <a:schemeClr val="accent1"/>
                  </a:solidFill>
                </a:ln>
                <a:effectLst/>
              </c:spPr>
            </c:marker>
            <c:bubble3D val="0"/>
            <c:spPr>
              <a:ln w="28575" cap="rnd">
                <a:solidFill>
                  <a:schemeClr val="accent1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3-D895-404F-B142-BE4650316CE9}"/>
              </c:ext>
            </c:extLst>
          </c:dPt>
          <c:dPt>
            <c:idx val="2"/>
            <c:marker>
              <c:symbol val="square"/>
              <c:size val="10"/>
              <c:spPr>
                <a:solidFill>
                  <a:schemeClr val="accent1"/>
                </a:solidFill>
                <a:ln w="9525">
                  <a:solidFill>
                    <a:schemeClr val="accent1"/>
                  </a:solidFill>
                </a:ln>
                <a:effectLst/>
              </c:spPr>
            </c:marker>
            <c:bubble3D val="0"/>
            <c:spPr>
              <a:ln w="28575" cap="rnd">
                <a:solidFill>
                  <a:schemeClr val="accent1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5-D895-404F-B142-BE4650316CE9}"/>
              </c:ext>
            </c:extLst>
          </c:dPt>
          <c:cat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6.7690000000000001</c:v>
                </c:pt>
                <c:pt idx="1">
                  <c:v>7.282</c:v>
                </c:pt>
                <c:pt idx="2">
                  <c:v>8.718</c:v>
                </c:pt>
                <c:pt idx="3">
                  <c:v>5.3330000000000002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D895-404F-B142-BE4650316CE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Mental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diamond"/>
            <c:size val="10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</c:numCache>
            </c:numRef>
          </c:cat>
          <c:val>
            <c:numRef>
              <c:f>Sheet1!$C$2:$C$5</c:f>
              <c:numCache>
                <c:formatCode>General</c:formatCode>
                <c:ptCount val="4"/>
                <c:pt idx="0">
                  <c:v>10.359</c:v>
                </c:pt>
                <c:pt idx="1">
                  <c:v>13.436</c:v>
                </c:pt>
                <c:pt idx="2">
                  <c:v>13.231</c:v>
                </c:pt>
                <c:pt idx="3">
                  <c:v>16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D895-404F-B142-BE4650316CE9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Temporal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triangle"/>
            <c:size val="10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</c:numCache>
            </c:numRef>
          </c:cat>
          <c:val>
            <c:numRef>
              <c:f>Sheet1!$D$2:$D$5</c:f>
              <c:numCache>
                <c:formatCode>General</c:formatCode>
                <c:ptCount val="4"/>
                <c:pt idx="0">
                  <c:v>11.59</c:v>
                </c:pt>
                <c:pt idx="1">
                  <c:v>13.744</c:v>
                </c:pt>
                <c:pt idx="2">
                  <c:v>15.179</c:v>
                </c:pt>
                <c:pt idx="3">
                  <c:v>14.872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8-D895-404F-B142-BE4650316CE9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Performance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x"/>
            <c:size val="10"/>
            <c:spPr>
              <a:noFill/>
              <a:ln w="9525">
                <a:solidFill>
                  <a:schemeClr val="accent4"/>
                </a:solidFill>
              </a:ln>
              <a:effectLst/>
            </c:spPr>
          </c:marker>
          <c:cat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</c:numCache>
            </c:numRef>
          </c:cat>
          <c:val>
            <c:numRef>
              <c:f>Sheet1!$E$2:$E$5</c:f>
              <c:numCache>
                <c:formatCode>General</c:formatCode>
                <c:ptCount val="4"/>
                <c:pt idx="0">
                  <c:v>9.7439999999999998</c:v>
                </c:pt>
                <c:pt idx="1">
                  <c:v>9.7439999999999998</c:v>
                </c:pt>
                <c:pt idx="2">
                  <c:v>7.59</c:v>
                </c:pt>
                <c:pt idx="3">
                  <c:v>8.5129999999999999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9-D895-404F-B142-BE4650316CE9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Effort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star"/>
            <c:size val="10"/>
            <c:spPr>
              <a:noFill/>
              <a:ln w="9525">
                <a:solidFill>
                  <a:schemeClr val="accent5"/>
                </a:solidFill>
              </a:ln>
              <a:effectLst/>
            </c:spPr>
          </c:marker>
          <c:cat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</c:numCache>
            </c:numRef>
          </c:cat>
          <c:val>
            <c:numRef>
              <c:f>Sheet1!$F$2:$F$5</c:f>
              <c:numCache>
                <c:formatCode>General</c:formatCode>
                <c:ptCount val="4"/>
                <c:pt idx="0">
                  <c:v>13.333</c:v>
                </c:pt>
                <c:pt idx="1">
                  <c:v>11.59</c:v>
                </c:pt>
                <c:pt idx="2">
                  <c:v>13.333</c:v>
                </c:pt>
                <c:pt idx="3">
                  <c:v>13.641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A-D895-404F-B142-BE4650316CE9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Frustration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10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cat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</c:numCache>
            </c:numRef>
          </c:cat>
          <c:val>
            <c:numRef>
              <c:f>Sheet1!$G$2:$G$5</c:f>
              <c:numCache>
                <c:formatCode>General</c:formatCode>
                <c:ptCount val="4"/>
                <c:pt idx="0">
                  <c:v>7.7949999999999999</c:v>
                </c:pt>
                <c:pt idx="1">
                  <c:v>6.8719999999999999</c:v>
                </c:pt>
                <c:pt idx="2">
                  <c:v>8.8209999999999997</c:v>
                </c:pt>
                <c:pt idx="3">
                  <c:v>8.3079999999999998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454-4308-8E67-D16AB698BE8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600248800"/>
        <c:axId val="1600249344"/>
      </c:lineChart>
      <c:catAx>
        <c:axId val="160024880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ysClr val="windowText" lastClr="000000"/>
                    </a:solidFill>
                    <a:latin typeface="Champagne &amp; Limousines" panose="020B0502020202020204" pitchFamily="34" charset="0"/>
                    <a:ea typeface="Champagne &amp; Limousines" panose="020B0502020202020204" pitchFamily="34" charset="0"/>
                    <a:cs typeface="+mn-cs"/>
                  </a:defRPr>
                </a:pPr>
                <a:r>
                  <a:rPr lang="en-US" altLang="ko-KR" sz="2000" dirty="0" smtClean="0">
                    <a:solidFill>
                      <a:sysClr val="windowText" lastClr="000000"/>
                    </a:solidFill>
                    <a:latin typeface="Champagne &amp; Limousines" panose="020B0502020202020204" pitchFamily="34" charset="0"/>
                    <a:ea typeface="Champagne &amp; Limousines" panose="020B0502020202020204" pitchFamily="34" charset="0"/>
                  </a:rPr>
                  <a:t>Week</a:t>
                </a:r>
                <a:endParaRPr lang="ko-KR" altLang="en-US" sz="2000" dirty="0">
                  <a:solidFill>
                    <a:sysClr val="windowText" lastClr="000000"/>
                  </a:solidFill>
                  <a:latin typeface="Champagne &amp; Limousines" panose="020B0502020202020204" pitchFamily="34" charset="0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000" b="0" i="0" u="none" strike="noStrike" kern="1200" baseline="0">
                  <a:solidFill>
                    <a:sysClr val="windowText" lastClr="000000"/>
                  </a:solidFill>
                  <a:latin typeface="Champagne &amp; Limousines" panose="020B0502020202020204" pitchFamily="34" charset="0"/>
                  <a:ea typeface="Champagne &amp; Limousines" panose="020B0502020202020204" pitchFamily="34" charset="0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254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/>
                </a:solidFill>
                <a:latin typeface="Champagne &amp; Limousines" panose="020B0502020202020204" pitchFamily="34" charset="0"/>
                <a:ea typeface="Champagne &amp; Limousines" panose="020B0502020202020204" pitchFamily="34" charset="0"/>
                <a:cs typeface="+mn-cs"/>
              </a:defRPr>
            </a:pPr>
            <a:endParaRPr lang="ko-KR"/>
          </a:p>
        </c:txPr>
        <c:crossAx val="1600249344"/>
        <c:crosses val="autoZero"/>
        <c:auto val="1"/>
        <c:lblAlgn val="ctr"/>
        <c:lblOffset val="100"/>
        <c:noMultiLvlLbl val="0"/>
      </c:catAx>
      <c:valAx>
        <c:axId val="1600249344"/>
        <c:scaling>
          <c:orientation val="minMax"/>
          <c:max val="20"/>
          <c:min val="5"/>
        </c:scaling>
        <c:delete val="0"/>
        <c:axPos val="l"/>
        <c:majorGridlines>
          <c:spPr>
            <a:ln w="25400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ko-KR" sz="2000" dirty="0" smtClean="0">
                    <a:solidFill>
                      <a:schemeClr val="tx1"/>
                    </a:solidFill>
                    <a:latin typeface="Champagne &amp; Limousines" panose="020B0502020202020204" pitchFamily="34" charset="0"/>
                    <a:ea typeface="Champagne &amp; Limousines" panose="020B0502020202020204" pitchFamily="34" charset="0"/>
                  </a:rPr>
                  <a:t>NASA-TLX</a:t>
                </a:r>
                <a:endParaRPr lang="ko-KR" altLang="en-US" sz="2000" dirty="0">
                  <a:solidFill>
                    <a:schemeClr val="tx1"/>
                  </a:solidFill>
                  <a:latin typeface="Champagne &amp; Limousines" panose="020B0502020202020204" pitchFamily="34" charset="0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0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/>
                </a:solidFill>
                <a:latin typeface="Champagne &amp; Limousines" panose="020B0502020202020204" pitchFamily="34" charset="0"/>
                <a:ea typeface="Champagne &amp; Limousines" panose="020B0502020202020204" pitchFamily="34" charset="0"/>
                <a:cs typeface="+mn-cs"/>
              </a:defRPr>
            </a:pPr>
            <a:endParaRPr lang="ko-KR"/>
          </a:p>
        </c:txPr>
        <c:crossAx val="1600248800"/>
        <c:crosses val="autoZero"/>
        <c:crossBetween val="between"/>
        <c:majorUnit val="5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"/>
          <c:y val="0.79550710335194752"/>
          <c:w val="1"/>
          <c:h val="0.1869064576849968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ysClr val="windowText" lastClr="000000"/>
              </a:solidFill>
              <a:latin typeface="Champagne &amp; Limousines" panose="020B0502020202020204" pitchFamily="34" charset="0"/>
              <a:ea typeface="Champagne &amp; Limousines" panose="020B0502020202020204" pitchFamily="34" charset="0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4939098113181476"/>
          <c:y val="4.1228173651726319E-2"/>
          <c:w val="0.8506090188681853"/>
          <c:h val="0.55439864072059164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Physical</c:v>
                </c:pt>
              </c:strCache>
            </c:strRef>
          </c:tx>
          <c:spPr>
            <a:ln w="28575" cap="rnd">
              <a:solidFill>
                <a:srgbClr val="1077A8"/>
              </a:solidFill>
              <a:round/>
            </a:ln>
            <a:effectLst/>
          </c:spPr>
          <c:marker>
            <c:symbol val="square"/>
            <c:size val="10"/>
            <c:spPr>
              <a:solidFill>
                <a:srgbClr val="1077A8"/>
              </a:solidFill>
              <a:ln w="9525">
                <a:solidFill>
                  <a:srgbClr val="1077A8"/>
                </a:solidFill>
              </a:ln>
              <a:effectLst/>
            </c:spPr>
          </c:marker>
          <c:dPt>
            <c:idx val="0"/>
            <c:marker>
              <c:symbol val="square"/>
              <c:size val="10"/>
              <c:spPr>
                <a:solidFill>
                  <a:srgbClr val="1077A8"/>
                </a:solidFill>
                <a:ln w="9525">
                  <a:solidFill>
                    <a:srgbClr val="1077A8"/>
                  </a:solidFill>
                </a:ln>
                <a:effectLst/>
              </c:spPr>
            </c:marker>
            <c:bubble3D val="0"/>
            <c:spPr>
              <a:ln w="28575" cap="rnd">
                <a:solidFill>
                  <a:srgbClr val="1077A8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D895-404F-B142-BE4650316CE9}"/>
              </c:ext>
            </c:extLst>
          </c:dPt>
          <c:dPt>
            <c:idx val="1"/>
            <c:marker>
              <c:symbol val="square"/>
              <c:size val="10"/>
              <c:spPr>
                <a:solidFill>
                  <a:srgbClr val="1077A8"/>
                </a:solidFill>
                <a:ln w="9525">
                  <a:solidFill>
                    <a:srgbClr val="1077A8"/>
                  </a:solidFill>
                </a:ln>
                <a:effectLst/>
              </c:spPr>
            </c:marker>
            <c:bubble3D val="0"/>
            <c:spPr>
              <a:ln w="28575" cap="rnd">
                <a:solidFill>
                  <a:srgbClr val="1077A8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3-D895-404F-B142-BE4650316CE9}"/>
              </c:ext>
            </c:extLst>
          </c:dPt>
          <c:dPt>
            <c:idx val="2"/>
            <c:marker>
              <c:symbol val="square"/>
              <c:size val="10"/>
              <c:spPr>
                <a:solidFill>
                  <a:srgbClr val="1077A8"/>
                </a:solidFill>
                <a:ln w="9525">
                  <a:solidFill>
                    <a:srgbClr val="1077A8"/>
                  </a:solidFill>
                </a:ln>
                <a:effectLst/>
              </c:spPr>
            </c:marker>
            <c:bubble3D val="0"/>
            <c:spPr>
              <a:ln w="28575" cap="rnd">
                <a:solidFill>
                  <a:srgbClr val="1077A8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5-D895-404F-B142-BE4650316CE9}"/>
              </c:ext>
            </c:extLst>
          </c:dPt>
          <c:cat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11.538</c:v>
                </c:pt>
                <c:pt idx="1">
                  <c:v>10.846</c:v>
                </c:pt>
                <c:pt idx="2">
                  <c:v>10.385</c:v>
                </c:pt>
                <c:pt idx="3">
                  <c:v>10.077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D895-404F-B142-BE4650316CE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600248800"/>
        <c:axId val="1600249344"/>
      </c:lineChart>
      <c:catAx>
        <c:axId val="160024880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ysClr val="windowText" lastClr="000000"/>
                    </a:solidFill>
                    <a:latin typeface="Champagne &amp; Limousines" panose="020B0502020202020204" pitchFamily="34" charset="0"/>
                    <a:ea typeface="Champagne &amp; Limousines" panose="020B0502020202020204" pitchFamily="34" charset="0"/>
                    <a:cs typeface="+mn-cs"/>
                  </a:defRPr>
                </a:pPr>
                <a:r>
                  <a:rPr lang="en-US" altLang="ko-KR" sz="2000" dirty="0" smtClean="0">
                    <a:solidFill>
                      <a:sysClr val="windowText" lastClr="000000"/>
                    </a:solidFill>
                    <a:latin typeface="Champagne &amp; Limousines" panose="020B0502020202020204" pitchFamily="34" charset="0"/>
                    <a:ea typeface="Champagne &amp; Limousines" panose="020B0502020202020204" pitchFamily="34" charset="0"/>
                  </a:rPr>
                  <a:t>Week</a:t>
                </a:r>
                <a:endParaRPr lang="ko-KR" altLang="en-US" sz="2000" dirty="0">
                  <a:solidFill>
                    <a:sysClr val="windowText" lastClr="000000"/>
                  </a:solidFill>
                  <a:latin typeface="Champagne &amp; Limousines" panose="020B0502020202020204" pitchFamily="34" charset="0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000" b="0" i="0" u="none" strike="noStrike" kern="1200" baseline="0">
                  <a:solidFill>
                    <a:sysClr val="windowText" lastClr="000000"/>
                  </a:solidFill>
                  <a:latin typeface="Champagne &amp; Limousines" panose="020B0502020202020204" pitchFamily="34" charset="0"/>
                  <a:ea typeface="Champagne &amp; Limousines" panose="020B0502020202020204" pitchFamily="34" charset="0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254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/>
                </a:solidFill>
                <a:latin typeface="Champagne &amp; Limousines" panose="020B0502020202020204" pitchFamily="34" charset="0"/>
                <a:ea typeface="Champagne &amp; Limousines" panose="020B0502020202020204" pitchFamily="34" charset="0"/>
                <a:cs typeface="+mn-cs"/>
              </a:defRPr>
            </a:pPr>
            <a:endParaRPr lang="ko-KR"/>
          </a:p>
        </c:txPr>
        <c:crossAx val="1600249344"/>
        <c:crosses val="autoZero"/>
        <c:auto val="1"/>
        <c:lblAlgn val="ctr"/>
        <c:lblOffset val="100"/>
        <c:noMultiLvlLbl val="0"/>
      </c:catAx>
      <c:valAx>
        <c:axId val="1600249344"/>
        <c:scaling>
          <c:orientation val="minMax"/>
          <c:max val="15"/>
          <c:min val="6"/>
        </c:scaling>
        <c:delete val="0"/>
        <c:axPos val="l"/>
        <c:majorGridlines>
          <c:spPr>
            <a:ln w="25400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ko-KR" sz="2000" dirty="0" smtClean="0">
                    <a:solidFill>
                      <a:schemeClr val="tx1"/>
                    </a:solidFill>
                    <a:latin typeface="Champagne &amp; Limousines" panose="020B0502020202020204" pitchFamily="34" charset="0"/>
                    <a:ea typeface="Champagne &amp; Limousines" panose="020B0502020202020204" pitchFamily="34" charset="0"/>
                  </a:rPr>
                  <a:t>RPE</a:t>
                </a:r>
                <a:endParaRPr lang="ko-KR" altLang="en-US" sz="2000" dirty="0">
                  <a:solidFill>
                    <a:schemeClr val="tx1"/>
                  </a:solidFill>
                  <a:latin typeface="Champagne &amp; Limousines" panose="020B0502020202020204" pitchFamily="34" charset="0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0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/>
                </a:solidFill>
                <a:latin typeface="Champagne &amp; Limousines" panose="020B0502020202020204" pitchFamily="34" charset="0"/>
                <a:ea typeface="Champagne &amp; Limousines" panose="020B0502020202020204" pitchFamily="34" charset="0"/>
                <a:cs typeface="+mn-cs"/>
              </a:defRPr>
            </a:pPr>
            <a:endParaRPr lang="ko-KR"/>
          </a:p>
        </c:txPr>
        <c:crossAx val="1600248800"/>
        <c:crosses val="autoZero"/>
        <c:crossBetween val="between"/>
        <c:majorUnit val="3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4939098113181476"/>
          <c:y val="4.1228173651726319E-2"/>
          <c:w val="0.8506090188681853"/>
          <c:h val="0.55439864072059164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Physical</c:v>
                </c:pt>
              </c:strCache>
            </c:strRef>
          </c:tx>
          <c:spPr>
            <a:ln w="28575" cap="rnd">
              <a:solidFill>
                <a:srgbClr val="1077A8"/>
              </a:solidFill>
              <a:round/>
            </a:ln>
            <a:effectLst/>
          </c:spPr>
          <c:marker>
            <c:symbol val="square"/>
            <c:size val="10"/>
            <c:spPr>
              <a:solidFill>
                <a:srgbClr val="1077A8"/>
              </a:solidFill>
              <a:ln w="9525">
                <a:solidFill>
                  <a:srgbClr val="1077A8"/>
                </a:solidFill>
              </a:ln>
              <a:effectLst/>
            </c:spPr>
          </c:marker>
          <c:dPt>
            <c:idx val="0"/>
            <c:marker>
              <c:symbol val="square"/>
              <c:size val="10"/>
              <c:spPr>
                <a:solidFill>
                  <a:srgbClr val="1077A8"/>
                </a:solidFill>
                <a:ln w="9525">
                  <a:solidFill>
                    <a:srgbClr val="1077A8"/>
                  </a:solidFill>
                </a:ln>
                <a:effectLst/>
              </c:spPr>
            </c:marker>
            <c:bubble3D val="0"/>
            <c:spPr>
              <a:ln w="28575" cap="rnd">
                <a:solidFill>
                  <a:srgbClr val="1077A8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D895-404F-B142-BE4650316CE9}"/>
              </c:ext>
            </c:extLst>
          </c:dPt>
          <c:dPt>
            <c:idx val="1"/>
            <c:marker>
              <c:symbol val="square"/>
              <c:size val="10"/>
              <c:spPr>
                <a:solidFill>
                  <a:srgbClr val="1077A8"/>
                </a:solidFill>
                <a:ln w="9525">
                  <a:solidFill>
                    <a:srgbClr val="1077A8"/>
                  </a:solidFill>
                </a:ln>
                <a:effectLst/>
              </c:spPr>
            </c:marker>
            <c:bubble3D val="0"/>
            <c:spPr>
              <a:ln w="28575" cap="rnd">
                <a:solidFill>
                  <a:srgbClr val="1077A8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3-D895-404F-B142-BE4650316CE9}"/>
              </c:ext>
            </c:extLst>
          </c:dPt>
          <c:dPt>
            <c:idx val="2"/>
            <c:marker>
              <c:symbol val="square"/>
              <c:size val="10"/>
              <c:spPr>
                <a:solidFill>
                  <a:srgbClr val="1077A8"/>
                </a:solidFill>
                <a:ln w="9525">
                  <a:solidFill>
                    <a:srgbClr val="1077A8"/>
                  </a:solidFill>
                </a:ln>
                <a:effectLst/>
              </c:spPr>
            </c:marker>
            <c:bubble3D val="0"/>
            <c:spPr>
              <a:ln w="28575" cap="rnd">
                <a:solidFill>
                  <a:srgbClr val="1077A8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5-D895-404F-B142-BE4650316CE9}"/>
              </c:ext>
            </c:extLst>
          </c:dPt>
          <c:cat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3.1539999999999999</c:v>
                </c:pt>
                <c:pt idx="1">
                  <c:v>3.0619999999999998</c:v>
                </c:pt>
                <c:pt idx="2">
                  <c:v>3.1080000000000001</c:v>
                </c:pt>
                <c:pt idx="3">
                  <c:v>3.1539999999999999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D895-404F-B142-BE4650316CE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600248800"/>
        <c:axId val="1600249344"/>
      </c:lineChart>
      <c:catAx>
        <c:axId val="160024880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ysClr val="windowText" lastClr="000000"/>
                    </a:solidFill>
                    <a:latin typeface="Champagne &amp; Limousines" panose="020B0502020202020204" pitchFamily="34" charset="0"/>
                    <a:ea typeface="Champagne &amp; Limousines" panose="020B0502020202020204" pitchFamily="34" charset="0"/>
                    <a:cs typeface="+mn-cs"/>
                  </a:defRPr>
                </a:pPr>
                <a:r>
                  <a:rPr lang="en-US" altLang="ko-KR" sz="2000" dirty="0" smtClean="0">
                    <a:solidFill>
                      <a:sysClr val="windowText" lastClr="000000"/>
                    </a:solidFill>
                    <a:latin typeface="Champagne &amp; Limousines" panose="020B0502020202020204" pitchFamily="34" charset="0"/>
                    <a:ea typeface="Champagne &amp; Limousines" panose="020B0502020202020204" pitchFamily="34" charset="0"/>
                  </a:rPr>
                  <a:t>Week</a:t>
                </a:r>
                <a:endParaRPr lang="ko-KR" altLang="en-US" sz="2000" dirty="0">
                  <a:solidFill>
                    <a:sysClr val="windowText" lastClr="000000"/>
                  </a:solidFill>
                  <a:latin typeface="Champagne &amp; Limousines" panose="020B0502020202020204" pitchFamily="34" charset="0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000" b="0" i="0" u="none" strike="noStrike" kern="1200" baseline="0">
                  <a:solidFill>
                    <a:sysClr val="windowText" lastClr="000000"/>
                  </a:solidFill>
                  <a:latin typeface="Champagne &amp; Limousines" panose="020B0502020202020204" pitchFamily="34" charset="0"/>
                  <a:ea typeface="Champagne &amp; Limousines" panose="020B0502020202020204" pitchFamily="34" charset="0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254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/>
                </a:solidFill>
                <a:latin typeface="Champagne &amp; Limousines" panose="020B0502020202020204" pitchFamily="34" charset="0"/>
                <a:ea typeface="Champagne &amp; Limousines" panose="020B0502020202020204" pitchFamily="34" charset="0"/>
                <a:cs typeface="+mn-cs"/>
              </a:defRPr>
            </a:pPr>
            <a:endParaRPr lang="ko-KR"/>
          </a:p>
        </c:txPr>
        <c:crossAx val="1600249344"/>
        <c:crosses val="autoZero"/>
        <c:auto val="1"/>
        <c:lblAlgn val="ctr"/>
        <c:lblOffset val="100"/>
        <c:noMultiLvlLbl val="0"/>
      </c:catAx>
      <c:valAx>
        <c:axId val="1600249344"/>
        <c:scaling>
          <c:orientation val="minMax"/>
          <c:max val="5"/>
          <c:min val="1"/>
        </c:scaling>
        <c:delete val="0"/>
        <c:axPos val="l"/>
        <c:majorGridlines>
          <c:spPr>
            <a:ln w="25400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ko-KR" sz="2000" dirty="0" smtClean="0">
                    <a:solidFill>
                      <a:schemeClr val="tx1"/>
                    </a:solidFill>
                    <a:latin typeface="Champagne &amp; Limousines" panose="020B0502020202020204" pitchFamily="34" charset="0"/>
                    <a:ea typeface="Champagne &amp; Limousines" panose="020B0502020202020204" pitchFamily="34" charset="0"/>
                  </a:rPr>
                  <a:t>EES</a:t>
                </a:r>
                <a:endParaRPr lang="ko-KR" altLang="en-US" sz="2000" dirty="0">
                  <a:solidFill>
                    <a:schemeClr val="tx1"/>
                  </a:solidFill>
                  <a:latin typeface="Champagne &amp; Limousines" panose="020B0502020202020204" pitchFamily="34" charset="0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0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/>
                </a:solidFill>
                <a:latin typeface="Champagne &amp; Limousines" panose="020B0502020202020204" pitchFamily="34" charset="0"/>
                <a:ea typeface="Champagne &amp; Limousines" panose="020B0502020202020204" pitchFamily="34" charset="0"/>
                <a:cs typeface="+mn-cs"/>
              </a:defRPr>
            </a:pPr>
            <a:endParaRPr lang="ko-KR"/>
          </a:p>
        </c:txPr>
        <c:crossAx val="1600248800"/>
        <c:crosses val="autoZero"/>
        <c:crossBetween val="between"/>
        <c:majorUnit val="1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2118055390221875"/>
          <c:y val="4.1228173651726319E-2"/>
          <c:w val="0.7788194460977812"/>
          <c:h val="0.7918156036388435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00B05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7CE9-4D07-A5D7-A15FCD7CF9B1}"/>
              </c:ext>
            </c:extLst>
          </c:dPt>
          <c:dPt>
            <c:idx val="1"/>
            <c:invertIfNegative val="0"/>
            <c:bubble3D val="0"/>
            <c:spPr>
              <a:solidFill>
                <a:srgbClr val="1077A8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7CE9-4D07-A5D7-A15FCD7CF9B1}"/>
              </c:ext>
            </c:extLst>
          </c:dPt>
          <c:dPt>
            <c:idx val="2"/>
            <c:invertIfNegative val="0"/>
            <c:bubble3D val="0"/>
            <c:spPr>
              <a:solidFill>
                <a:srgbClr val="F1635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7CE9-4D07-A5D7-A15FCD7CF9B1}"/>
              </c:ext>
            </c:extLst>
          </c:dPt>
          <c:cat>
            <c:strRef>
              <c:f>Sheet1!$A$2:$A$4</c:f>
              <c:strCache>
                <c:ptCount val="3"/>
                <c:pt idx="0">
                  <c:v>Sitting</c:v>
                </c:pt>
                <c:pt idx="1">
                  <c:v>Standing</c:v>
                </c:pt>
                <c:pt idx="2">
                  <c:v>Walking at 1.6 km/h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1.34</c:v>
                </c:pt>
                <c:pt idx="1">
                  <c:v>1.46</c:v>
                </c:pt>
                <c:pt idx="2">
                  <c:v>3.27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7CE9-4D07-A5D7-A15FCD7CF9B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60"/>
        <c:overlap val="-68"/>
        <c:axId val="1591196416"/>
        <c:axId val="1591194784"/>
      </c:barChart>
      <c:catAx>
        <c:axId val="15911964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254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bg1"/>
                </a:solidFill>
                <a:latin typeface="Champagne &amp; Limousines" panose="020B0502020202020204" pitchFamily="34" charset="0"/>
                <a:ea typeface="Champagne &amp; Limousines" panose="020B0502020202020204" pitchFamily="34" charset="0"/>
                <a:cs typeface="+mn-cs"/>
              </a:defRPr>
            </a:pPr>
            <a:endParaRPr lang="ko-KR"/>
          </a:p>
        </c:txPr>
        <c:crossAx val="1591194784"/>
        <c:crosses val="autoZero"/>
        <c:auto val="1"/>
        <c:lblAlgn val="ctr"/>
        <c:lblOffset val="100"/>
        <c:noMultiLvlLbl val="0"/>
      </c:catAx>
      <c:valAx>
        <c:axId val="1591194784"/>
        <c:scaling>
          <c:orientation val="minMax"/>
        </c:scaling>
        <c:delete val="0"/>
        <c:axPos val="l"/>
        <c:majorGridlines>
          <c:spPr>
            <a:ln w="25400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ko-KR" sz="2000" dirty="0" smtClean="0">
                    <a:solidFill>
                      <a:schemeClr val="bg1"/>
                    </a:solidFill>
                    <a:latin typeface="Champagne &amp; Limousines" panose="020B0502020202020204" pitchFamily="34" charset="0"/>
                    <a:ea typeface="Champagne &amp; Limousines" panose="020B0502020202020204" pitchFamily="34" charset="0"/>
                  </a:rPr>
                  <a:t>Energy expenditure (kcal/min)</a:t>
                </a:r>
                <a:endParaRPr lang="ko-KR" altLang="en-US" sz="2000" dirty="0">
                  <a:solidFill>
                    <a:schemeClr val="bg1"/>
                  </a:solidFill>
                  <a:latin typeface="Champagne &amp; Limousines" panose="020B0502020202020204" pitchFamily="34" charset="0"/>
                </a:endParaRP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bg1"/>
                </a:solidFill>
                <a:latin typeface="Champagne &amp; Limousines" panose="020B0502020202020204" pitchFamily="34" charset="0"/>
                <a:ea typeface="Champagne &amp; Limousines" panose="020B0502020202020204" pitchFamily="34" charset="0"/>
                <a:cs typeface="+mn-cs"/>
              </a:defRPr>
            </a:pPr>
            <a:endParaRPr lang="ko-KR"/>
          </a:p>
        </c:txPr>
        <c:crossAx val="159119641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8.6676829074677053E-2"/>
          <c:y val="0"/>
          <c:w val="0.89763770622975203"/>
          <c:h val="1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spPr>
            <a:solidFill>
              <a:srgbClr val="F16359"/>
            </a:solidFill>
          </c:spPr>
          <c:explosion val="7"/>
          <c:dPt>
            <c:idx val="0"/>
            <c:bubble3D val="0"/>
            <c:explosion val="9"/>
            <c:spPr>
              <a:solidFill>
                <a:srgbClr val="1077A8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E683-49E7-899B-B2CAEA180716}"/>
              </c:ext>
            </c:extLst>
          </c:dPt>
          <c:dPt>
            <c:idx val="1"/>
            <c:bubble3D val="0"/>
            <c:spPr>
              <a:solidFill>
                <a:srgbClr val="F16359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E683-49E7-899B-B2CAEA180716}"/>
              </c:ext>
            </c:extLst>
          </c:dPt>
          <c:dLbls>
            <c:dLbl>
              <c:idx val="0"/>
              <c:layout>
                <c:manualLayout>
                  <c:x val="-0.2185830360435034"/>
                  <c:y val="-2.1122662265714038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lnSpc>
                        <a:spcPts val="2500"/>
                      </a:lnSpc>
                      <a:defRPr sz="2200" b="0" i="0" u="none" strike="noStrike" kern="1200" baseline="0">
                        <a:solidFill>
                          <a:schemeClr val="bg1"/>
                        </a:solidFill>
                        <a:latin typeface="Champagne &amp; Limousines" panose="020B0502020202020204" pitchFamily="34" charset="0"/>
                        <a:ea typeface="Champagne &amp; Limousines" panose="020B0502020202020204" pitchFamily="34" charset="0"/>
                        <a:cs typeface="+mn-cs"/>
                      </a:defRPr>
                    </a:pPr>
                    <a:fld id="{6B940762-A632-47BC-BA63-B8A7A9B6ADC7}" type="VALUE">
                      <a:rPr lang="en-US" altLang="ko-KR" sz="4400" smtClean="0">
                        <a:latin typeface="Champagne &amp; Limousines" panose="020B0502020202020204" pitchFamily="34" charset="0"/>
                        <a:ea typeface="Champagne &amp; Limousines" panose="020B0502020202020204" pitchFamily="34" charset="0"/>
                      </a:rPr>
                      <a:pPr>
                        <a:lnSpc>
                          <a:spcPts val="2500"/>
                        </a:lnSpc>
                        <a:defRPr sz="2200">
                          <a:solidFill>
                            <a:schemeClr val="bg1"/>
                          </a:solidFill>
                          <a:latin typeface="Champagne &amp; Limousines" panose="020B0502020202020204" pitchFamily="34" charset="0"/>
                          <a:ea typeface="Champagne &amp; Limousines" panose="020B0502020202020204" pitchFamily="34" charset="0"/>
                        </a:defRPr>
                      </a:pPr>
                      <a:t>[값]</a:t>
                    </a:fld>
                    <a:r>
                      <a:rPr lang="en-US" altLang="ko-KR" sz="4400" dirty="0" smtClean="0">
                        <a:latin typeface="Champagne &amp; Limousines" panose="020B0502020202020204" pitchFamily="34" charset="0"/>
                        <a:ea typeface="Champagne &amp; Limousines" panose="020B0502020202020204" pitchFamily="34" charset="0"/>
                      </a:rPr>
                      <a:t> hours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lnSpc>
                      <a:spcPts val="2500"/>
                    </a:lnSpc>
                    <a:defRPr sz="2200" b="0" i="0" u="none" strike="noStrike" kern="1200" baseline="0">
                      <a:solidFill>
                        <a:schemeClr val="bg1"/>
                      </a:solidFill>
                      <a:latin typeface="Champagne &amp; Limousines" panose="020B0502020202020204" pitchFamily="34" charset="0"/>
                      <a:ea typeface="Champagne &amp; Limousines" panose="020B0502020202020204" pitchFamily="34" charset="0"/>
                      <a:cs typeface="+mn-cs"/>
                    </a:defRPr>
                  </a:pPr>
                  <a:endParaRPr lang="ko-KR"/>
                </a:p>
              </c:txPr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50077704316749982"/>
                      <c:h val="0.48661707492384398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E683-49E7-899B-B2CAEA180716}"/>
                </c:ext>
              </c:extLst>
            </c:dLbl>
            <c:dLbl>
              <c:idx val="1"/>
              <c:layout>
                <c:manualLayout>
                  <c:x val="0.16313205093700803"/>
                  <c:y val="0.18239499753742183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lnSpc>
                        <a:spcPts val="2500"/>
                      </a:lnSpc>
                      <a:defRPr sz="2400" b="0" i="0" u="none" strike="noStrike" kern="1200" baseline="0">
                        <a:solidFill>
                          <a:schemeClr val="bg1"/>
                        </a:solidFill>
                        <a:latin typeface="Champagne &amp; Limousines" panose="020B0502020202020204" pitchFamily="34" charset="0"/>
                        <a:ea typeface="Champagne &amp; Limousines" panose="020B0502020202020204" pitchFamily="34" charset="0"/>
                        <a:cs typeface="+mn-cs"/>
                      </a:defRPr>
                    </a:pPr>
                    <a:fld id="{CF4D665B-C9BC-4DD2-BF5E-CECD83699E2C}" type="VALUE">
                      <a:rPr lang="en-US" altLang="ko-KR" sz="2400" smtClean="0">
                        <a:latin typeface="Champagne &amp; Limousines" panose="020B0502020202020204" pitchFamily="34" charset="0"/>
                        <a:ea typeface="Champagne &amp; Limousines" panose="020B0502020202020204" pitchFamily="34" charset="0"/>
                      </a:rPr>
                      <a:pPr>
                        <a:lnSpc>
                          <a:spcPts val="2500"/>
                        </a:lnSpc>
                        <a:defRPr sz="2400">
                          <a:solidFill>
                            <a:schemeClr val="bg1"/>
                          </a:solidFill>
                          <a:latin typeface="Champagne &amp; Limousines" panose="020B0502020202020204" pitchFamily="34" charset="0"/>
                          <a:ea typeface="Champagne &amp; Limousines" panose="020B0502020202020204" pitchFamily="34" charset="0"/>
                        </a:defRPr>
                      </a:pPr>
                      <a:t>[값]</a:t>
                    </a:fld>
                    <a:r>
                      <a:rPr lang="en-US" altLang="ko-KR" sz="2400" dirty="0" smtClean="0">
                        <a:latin typeface="Champagne &amp; Limousines" panose="020B0502020202020204" pitchFamily="34" charset="0"/>
                        <a:ea typeface="Champagne &amp; Limousines" panose="020B0502020202020204" pitchFamily="34" charset="0"/>
                      </a:rPr>
                      <a:t> hours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lnSpc>
                      <a:spcPts val="2500"/>
                    </a:lnSpc>
                    <a:defRPr sz="2400" b="0" i="0" u="none" strike="noStrike" kern="1200" baseline="0">
                      <a:solidFill>
                        <a:schemeClr val="bg1"/>
                      </a:solidFill>
                      <a:latin typeface="Champagne &amp; Limousines" panose="020B0502020202020204" pitchFamily="34" charset="0"/>
                      <a:ea typeface="Champagne &amp; Limousines" panose="020B0502020202020204" pitchFamily="34" charset="0"/>
                      <a:cs typeface="+mn-cs"/>
                    </a:defRPr>
                  </a:pPr>
                  <a:endParaRPr lang="ko-KR"/>
                </a:p>
              </c:txPr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2685036724720851"/>
                      <c:h val="0.27470144890078307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E683-49E7-899B-B2CAEA18071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200" b="0" i="0" u="none" strike="noStrike" kern="1200" baseline="0">
                    <a:solidFill>
                      <a:schemeClr val="bg1"/>
                    </a:solidFill>
                    <a:latin typeface="Champagne &amp; Limousines" panose="020B0502020202020204" pitchFamily="34" charset="0"/>
                    <a:ea typeface="Champagne &amp; Limousines" panose="020B0502020202020204" pitchFamily="34" charset="0"/>
                    <a:cs typeface="+mn-cs"/>
                  </a:defRPr>
                </a:pPr>
                <a:endParaRPr lang="ko-KR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1분기</c:v>
                </c:pt>
                <c:pt idx="1">
                  <c:v>2분기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6.7</c:v>
                </c:pt>
                <c:pt idx="1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E683-49E7-899B-B2CAEA18071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4066255924938018"/>
          <c:y val="8.5467927023194196E-2"/>
          <c:w val="0.70792725723712768"/>
          <c:h val="0.6609449233045525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59595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C5E3-420D-B851-E065FFAE45A2}"/>
              </c:ext>
            </c:extLst>
          </c:dPt>
          <c:dPt>
            <c:idx val="1"/>
            <c:invertIfNegative val="0"/>
            <c:bubble3D val="0"/>
            <c:spPr>
              <a:solidFill>
                <a:srgbClr val="59595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C5E3-420D-B851-E065FFAE45A2}"/>
              </c:ext>
            </c:extLst>
          </c:dPt>
          <c:cat>
            <c:strRef>
              <c:f>Sheet1!$A$2:$A$3</c:f>
              <c:strCache>
                <c:ptCount val="2"/>
                <c:pt idx="0">
                  <c:v>None</c:v>
                </c:pt>
                <c:pt idx="1">
                  <c:v>Elliptical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4.9710000000000001</c:v>
                </c:pt>
                <c:pt idx="1">
                  <c:v>4.7329999999999997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C5E3-420D-B851-E065FFAE45A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60"/>
        <c:overlap val="-68"/>
        <c:axId val="1600248800"/>
        <c:axId val="1600249344"/>
      </c:barChart>
      <c:dateAx>
        <c:axId val="16002488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254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ysClr val="windowText" lastClr="000000"/>
                </a:solidFill>
                <a:latin typeface="Champagne &amp; Limousines" panose="020B0502020202020204" pitchFamily="34" charset="0"/>
                <a:ea typeface="Champagne &amp; Limousines" panose="020B0502020202020204" pitchFamily="34" charset="0"/>
                <a:cs typeface="+mn-cs"/>
              </a:defRPr>
            </a:pPr>
            <a:endParaRPr lang="ko-KR"/>
          </a:p>
        </c:txPr>
        <c:crossAx val="1600249344"/>
        <c:crosses val="autoZero"/>
        <c:auto val="0"/>
        <c:lblOffset val="100"/>
        <c:baseTimeUnit val="days"/>
      </c:dateAx>
      <c:valAx>
        <c:axId val="1600249344"/>
        <c:scaling>
          <c:orientation val="minMax"/>
          <c:min val="0"/>
        </c:scaling>
        <c:delete val="0"/>
        <c:axPos val="l"/>
        <c:majorGridlines>
          <c:spPr>
            <a:ln w="25400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ko-KR" baseline="0" dirty="0" smtClean="0"/>
                  <a:t>TP (bps)</a:t>
                </a:r>
                <a:endParaRPr lang="ko-KR" alt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#,##0.0_);[Red]\(#,##0.0\)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0"/>
          <a:lstStyle/>
          <a:p>
            <a:pPr>
              <a:defRPr sz="1800" b="0" i="0" u="none" strike="noStrike" kern="1200" baseline="0">
                <a:solidFill>
                  <a:sysClr val="windowText" lastClr="000000"/>
                </a:solidFill>
                <a:latin typeface="Champagne &amp; Limousines" panose="020B0502020202020204" pitchFamily="34" charset="0"/>
                <a:ea typeface="Champagne &amp; Limousines" panose="020B0502020202020204" pitchFamily="34" charset="0"/>
                <a:cs typeface="+mn-cs"/>
              </a:defRPr>
            </a:pPr>
            <a:endParaRPr lang="ko-KR"/>
          </a:p>
        </c:txPr>
        <c:crossAx val="160024880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4066255924938018"/>
          <c:y val="8.5467927023194196E-2"/>
          <c:w val="0.70792725723712768"/>
          <c:h val="0.6609449233045525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59595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8895-4C22-87D5-A0C26A97A2FB}"/>
              </c:ext>
            </c:extLst>
          </c:dPt>
          <c:dPt>
            <c:idx val="1"/>
            <c:invertIfNegative val="0"/>
            <c:bubble3D val="0"/>
            <c:spPr>
              <a:solidFill>
                <a:srgbClr val="59595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8895-4C22-87D5-A0C26A97A2FB}"/>
              </c:ext>
            </c:extLst>
          </c:dPt>
          <c:cat>
            <c:strRef>
              <c:f>Sheet1!$A$2:$A$3</c:f>
              <c:strCache>
                <c:ptCount val="2"/>
                <c:pt idx="0">
                  <c:v>None</c:v>
                </c:pt>
                <c:pt idx="1">
                  <c:v>Elliptical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5.0389999999999997</c:v>
                </c:pt>
                <c:pt idx="1">
                  <c:v>4.8150000000000004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8895-4C22-87D5-A0C26A97A2F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60"/>
        <c:overlap val="-68"/>
        <c:axId val="1600248800"/>
        <c:axId val="1600249344"/>
      </c:barChart>
      <c:dateAx>
        <c:axId val="16002488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254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ysClr val="windowText" lastClr="000000"/>
                </a:solidFill>
                <a:latin typeface="Champagne &amp; Limousines" panose="020B0502020202020204" pitchFamily="34" charset="0"/>
                <a:ea typeface="Champagne &amp; Limousines" panose="020B0502020202020204" pitchFamily="34" charset="0"/>
                <a:cs typeface="+mn-cs"/>
              </a:defRPr>
            </a:pPr>
            <a:endParaRPr lang="ko-KR"/>
          </a:p>
        </c:txPr>
        <c:crossAx val="1600249344"/>
        <c:crosses val="autoZero"/>
        <c:auto val="0"/>
        <c:lblOffset val="100"/>
        <c:baseTimeUnit val="days"/>
      </c:dateAx>
      <c:valAx>
        <c:axId val="1600249344"/>
        <c:scaling>
          <c:orientation val="minMax"/>
          <c:min val="0"/>
        </c:scaling>
        <c:delete val="0"/>
        <c:axPos val="l"/>
        <c:majorGridlines>
          <c:spPr>
            <a:ln w="25400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ko-KR" baseline="0" dirty="0" smtClean="0"/>
                  <a:t>TP (bps)</a:t>
                </a:r>
                <a:endParaRPr lang="ko-KR" alt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#,##0.0_);[Red]\(#,##0.0\)" sourceLinked="0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ysClr val="windowText" lastClr="000000"/>
                </a:solidFill>
                <a:latin typeface="Champagne &amp; Limousines" panose="020B0502020202020204" pitchFamily="34" charset="0"/>
                <a:ea typeface="Champagne &amp; Limousines" panose="020B0502020202020204" pitchFamily="34" charset="0"/>
                <a:cs typeface="+mn-cs"/>
              </a:defRPr>
            </a:pPr>
            <a:endParaRPr lang="ko-KR"/>
          </a:p>
        </c:txPr>
        <c:crossAx val="160024880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4066255924938018"/>
          <c:y val="8.5467927023194196E-2"/>
          <c:w val="0.70792725723712768"/>
          <c:h val="0.6609449233045525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59595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0E24-4FB6-B310-FDC17BA3143E}"/>
              </c:ext>
            </c:extLst>
          </c:dPt>
          <c:dPt>
            <c:idx val="1"/>
            <c:invertIfNegative val="0"/>
            <c:bubble3D val="0"/>
            <c:spPr>
              <a:solidFill>
                <a:srgbClr val="59595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0E24-4FB6-B310-FDC17BA3143E}"/>
              </c:ext>
            </c:extLst>
          </c:dPt>
          <c:cat>
            <c:strRef>
              <c:f>Sheet1!$A$2:$A$3</c:f>
              <c:strCache>
                <c:ptCount val="2"/>
                <c:pt idx="0">
                  <c:v>None</c:v>
                </c:pt>
                <c:pt idx="1">
                  <c:v>Elliptical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57.911999999999999</c:v>
                </c:pt>
                <c:pt idx="1">
                  <c:v>59.515000000000001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0E24-4FB6-B310-FDC17BA3143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60"/>
        <c:overlap val="-68"/>
        <c:axId val="1600248800"/>
        <c:axId val="1600249344"/>
      </c:barChart>
      <c:dateAx>
        <c:axId val="16002488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254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ysClr val="windowText" lastClr="000000"/>
                </a:solidFill>
                <a:latin typeface="Champagne &amp; Limousines" panose="020B0502020202020204" pitchFamily="34" charset="0"/>
                <a:ea typeface="Champagne &amp; Limousines" panose="020B0502020202020204" pitchFamily="34" charset="0"/>
                <a:cs typeface="+mn-cs"/>
              </a:defRPr>
            </a:pPr>
            <a:endParaRPr lang="ko-KR"/>
          </a:p>
        </c:txPr>
        <c:crossAx val="1600249344"/>
        <c:crosses val="autoZero"/>
        <c:auto val="0"/>
        <c:lblOffset val="100"/>
        <c:baseTimeUnit val="days"/>
      </c:dateAx>
      <c:valAx>
        <c:axId val="1600249344"/>
        <c:scaling>
          <c:orientation val="minMax"/>
          <c:max val="75"/>
          <c:min val="0"/>
        </c:scaling>
        <c:delete val="0"/>
        <c:axPos val="l"/>
        <c:majorGridlines>
          <c:spPr>
            <a:ln w="25400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t" anchorCtr="0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ko-KR" baseline="0" dirty="0" smtClean="0"/>
                  <a:t>NWPM</a:t>
                </a:r>
                <a:endParaRPr lang="ko-KR" alt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t" anchorCtr="0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ysClr val="windowText" lastClr="000000"/>
                </a:solidFill>
                <a:latin typeface="Champagne &amp; Limousines" panose="020B0502020202020204" pitchFamily="34" charset="0"/>
                <a:ea typeface="Champagne &amp; Limousines" panose="020B0502020202020204" pitchFamily="34" charset="0"/>
                <a:cs typeface="+mn-cs"/>
              </a:defRPr>
            </a:pPr>
            <a:endParaRPr lang="ko-KR"/>
          </a:p>
        </c:txPr>
        <c:crossAx val="1600248800"/>
        <c:crosses val="autoZero"/>
        <c:crossBetween val="between"/>
        <c:majorUnit val="15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4066255924938015"/>
          <c:y val="8.5467927023194196E-2"/>
          <c:w val="0.70792725723712768"/>
          <c:h val="0.6609449233045525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59595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8FDF-4207-AE51-3697C3CFBDA0}"/>
              </c:ext>
            </c:extLst>
          </c:dPt>
          <c:dPt>
            <c:idx val="1"/>
            <c:invertIfNegative val="0"/>
            <c:bubble3D val="0"/>
            <c:spPr>
              <a:solidFill>
                <a:srgbClr val="59595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8FDF-4207-AE51-3697C3CFBDA0}"/>
              </c:ext>
            </c:extLst>
          </c:dPt>
          <c:cat>
            <c:strRef>
              <c:f>Sheet1!$A$2:$A$3</c:f>
              <c:strCache>
                <c:ptCount val="2"/>
                <c:pt idx="0">
                  <c:v>None</c:v>
                </c:pt>
                <c:pt idx="1">
                  <c:v>Elliptical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60.762</c:v>
                </c:pt>
                <c:pt idx="1">
                  <c:v>59.384999999999998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8FDF-4207-AE51-3697C3CFBDA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60"/>
        <c:overlap val="-68"/>
        <c:axId val="1600248800"/>
        <c:axId val="1600249344"/>
      </c:barChart>
      <c:dateAx>
        <c:axId val="16002488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254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ysClr val="windowText" lastClr="000000"/>
                </a:solidFill>
                <a:latin typeface="Champagne &amp; Limousines" panose="020B0502020202020204" pitchFamily="34" charset="0"/>
                <a:ea typeface="Champagne &amp; Limousines" panose="020B0502020202020204" pitchFamily="34" charset="0"/>
                <a:cs typeface="+mn-cs"/>
              </a:defRPr>
            </a:pPr>
            <a:endParaRPr lang="ko-KR"/>
          </a:p>
        </c:txPr>
        <c:crossAx val="1600249344"/>
        <c:crosses val="autoZero"/>
        <c:auto val="0"/>
        <c:lblOffset val="100"/>
        <c:baseTimeUnit val="days"/>
      </c:dateAx>
      <c:valAx>
        <c:axId val="1600249344"/>
        <c:scaling>
          <c:orientation val="minMax"/>
          <c:max val="75"/>
          <c:min val="0"/>
        </c:scaling>
        <c:delete val="0"/>
        <c:axPos val="l"/>
        <c:majorGridlines>
          <c:spPr>
            <a:ln w="25400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ko-KR" baseline="0" dirty="0" smtClean="0"/>
                  <a:t>NWPM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ysClr val="windowText" lastClr="000000"/>
                </a:solidFill>
                <a:latin typeface="Champagne &amp; Limousines" panose="020B0502020202020204" pitchFamily="34" charset="0"/>
                <a:ea typeface="Champagne &amp; Limousines" panose="020B0502020202020204" pitchFamily="34" charset="0"/>
                <a:cs typeface="+mn-cs"/>
              </a:defRPr>
            </a:pPr>
            <a:endParaRPr lang="ko-KR"/>
          </a:p>
        </c:txPr>
        <c:crossAx val="1600248800"/>
        <c:crosses val="autoZero"/>
        <c:crossBetween val="between"/>
        <c:majorUnit val="15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4461718875041805"/>
          <c:y val="8.5467927023194196E-2"/>
          <c:w val="0.70397262773608982"/>
          <c:h val="0.6609449233045525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59595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B379-49A5-AFF9-F5CB0336A8AE}"/>
              </c:ext>
            </c:extLst>
          </c:dPt>
          <c:dPt>
            <c:idx val="1"/>
            <c:invertIfNegative val="0"/>
            <c:bubble3D val="0"/>
            <c:spPr>
              <a:solidFill>
                <a:srgbClr val="59595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B379-49A5-AFF9-F5CB0336A8AE}"/>
              </c:ext>
            </c:extLst>
          </c:dPt>
          <c:cat>
            <c:strRef>
              <c:f>Sheet1!$A$2:$A$3</c:f>
              <c:strCache>
                <c:ptCount val="2"/>
                <c:pt idx="0">
                  <c:v>None</c:v>
                </c:pt>
                <c:pt idx="1">
                  <c:v>Elliptical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16.940999999999999</c:v>
                </c:pt>
                <c:pt idx="1">
                  <c:v>16.04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B379-49A5-AFF9-F5CB0336A8A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60"/>
        <c:overlap val="-68"/>
        <c:axId val="1600248800"/>
        <c:axId val="1600249344"/>
      </c:barChart>
      <c:dateAx>
        <c:axId val="16002488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254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ysClr val="windowText" lastClr="000000"/>
                </a:solidFill>
                <a:latin typeface="Champagne &amp; Limousines" panose="020B0502020202020204" pitchFamily="34" charset="0"/>
                <a:ea typeface="Champagne &amp; Limousines" panose="020B0502020202020204" pitchFamily="34" charset="0"/>
                <a:cs typeface="+mn-cs"/>
              </a:defRPr>
            </a:pPr>
            <a:endParaRPr lang="ko-KR"/>
          </a:p>
        </c:txPr>
        <c:crossAx val="1600249344"/>
        <c:crosses val="autoZero"/>
        <c:auto val="0"/>
        <c:lblOffset val="100"/>
        <c:baseTimeUnit val="days"/>
      </c:dateAx>
      <c:valAx>
        <c:axId val="1600249344"/>
        <c:scaling>
          <c:orientation val="minMax"/>
          <c:min val="0"/>
        </c:scaling>
        <c:delete val="0"/>
        <c:axPos val="l"/>
        <c:majorGridlines>
          <c:spPr>
            <a:ln w="25400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ko-KR" baseline="0" dirty="0" smtClean="0"/>
                  <a:t>Diff. Score</a:t>
                </a:r>
                <a:endParaRPr lang="ko-KR" alt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ysClr val="windowText" lastClr="000000"/>
                </a:solidFill>
                <a:latin typeface="Champagne &amp; Limousines" panose="020B0502020202020204" pitchFamily="34" charset="0"/>
                <a:ea typeface="Champagne &amp; Limousines" panose="020B0502020202020204" pitchFamily="34" charset="0"/>
                <a:cs typeface="+mn-cs"/>
              </a:defRPr>
            </a:pPr>
            <a:endParaRPr lang="ko-KR"/>
          </a:p>
        </c:txPr>
        <c:crossAx val="160024880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4461718875041805"/>
          <c:y val="8.5467927023194196E-2"/>
          <c:w val="0.70397262773608982"/>
          <c:h val="0.6609449233045525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59595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1380-4DEC-B0C2-A7D420816CAB}"/>
              </c:ext>
            </c:extLst>
          </c:dPt>
          <c:dPt>
            <c:idx val="1"/>
            <c:invertIfNegative val="0"/>
            <c:bubble3D val="0"/>
            <c:spPr>
              <a:solidFill>
                <a:srgbClr val="59595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1380-4DEC-B0C2-A7D420816CAB}"/>
              </c:ext>
            </c:extLst>
          </c:dPt>
          <c:cat>
            <c:strRef>
              <c:f>Sheet1!$A$2:$A$3</c:f>
              <c:strCache>
                <c:ptCount val="2"/>
                <c:pt idx="0">
                  <c:v>None</c:v>
                </c:pt>
                <c:pt idx="1">
                  <c:v>Elliptical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15.154</c:v>
                </c:pt>
                <c:pt idx="1">
                  <c:v>16.303000000000001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1380-4DEC-B0C2-A7D420816CA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60"/>
        <c:overlap val="-68"/>
        <c:axId val="1600248800"/>
        <c:axId val="1600249344"/>
      </c:barChart>
      <c:dateAx>
        <c:axId val="16002488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254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ysClr val="windowText" lastClr="000000"/>
                </a:solidFill>
                <a:latin typeface="Champagne &amp; Limousines" panose="020B0502020202020204" pitchFamily="34" charset="0"/>
                <a:ea typeface="Champagne &amp; Limousines" panose="020B0502020202020204" pitchFamily="34" charset="0"/>
                <a:cs typeface="+mn-cs"/>
              </a:defRPr>
            </a:pPr>
            <a:endParaRPr lang="ko-KR"/>
          </a:p>
        </c:txPr>
        <c:crossAx val="1600249344"/>
        <c:crosses val="autoZero"/>
        <c:auto val="0"/>
        <c:lblOffset val="100"/>
        <c:baseTimeUnit val="days"/>
      </c:dateAx>
      <c:valAx>
        <c:axId val="1600249344"/>
        <c:scaling>
          <c:orientation val="minMax"/>
          <c:min val="0"/>
        </c:scaling>
        <c:delete val="0"/>
        <c:axPos val="l"/>
        <c:majorGridlines>
          <c:spPr>
            <a:ln w="25400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ko-KR" baseline="0" dirty="0" smtClean="0"/>
                  <a:t>Diff. Score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ysClr val="windowText" lastClr="000000"/>
                </a:solidFill>
                <a:latin typeface="Champagne &amp; Limousines" panose="020B0502020202020204" pitchFamily="34" charset="0"/>
                <a:ea typeface="Champagne &amp; Limousines" panose="020B0502020202020204" pitchFamily="34" charset="0"/>
                <a:cs typeface="+mn-cs"/>
              </a:defRPr>
            </a:pPr>
            <a:endParaRPr lang="ko-KR"/>
          </a:p>
        </c:txPr>
        <c:crossAx val="160024880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815184-C2FE-4E1C-A315-7D372E4CD8C6}" type="datetimeFigureOut">
              <a:rPr lang="ko-KR" altLang="en-US" smtClean="0"/>
              <a:t>2018-03-09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DA01E9-742B-44B0-BDE6-7DEFD49520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8762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0"/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Thank you for nice introduction, Kristof.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0"/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Good afternoon. I’m Woohyeok, from KAIST.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0"/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Today, I’m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gonna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present the paper, “Exploring User Experiences of Active Workstations: A Case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Study,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 Under Desk Elliptical Trainers”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0"/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 the title says, this paper is about how people use active workstations and how they feel about it. 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0"/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 hope that this presentation makes you interested in technology interventions for the workplace and active workstations.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0"/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Then, let me get started. 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DA01E9-742B-44B0-BDE6-7DEFD49520D4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86007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0"/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chose three simulated office tasks, like mouse pointing, keyboard typing, and selective attention.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0"/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measure mouse pointing performance, we adapted single-direction pointing task, in which a participant </a:t>
            </a:r>
          </a:p>
          <a:p>
            <a:pPr latinLnBrk="0"/>
            <a:r>
              <a:rPr lang="en-US" altLang="ko-K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(click) </a:t>
            </a:r>
          </a:p>
          <a:p>
            <a:pPr latinLnBrk="0"/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alternatively points and clicks two rectangles, a certain distance apart. </a:t>
            </a:r>
          </a:p>
          <a:p>
            <a:pPr latinLnBrk="0"/>
            <a:r>
              <a:rPr lang="en-US" altLang="ko-K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(click)</a:t>
            </a:r>
          </a:p>
          <a:p>
            <a:pPr latinLnBrk="0"/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Taking into account movement time, accuracy, and pointing difficulty, </a:t>
            </a:r>
          </a:p>
          <a:p>
            <a:pPr latinLnBrk="0"/>
            <a:r>
              <a:rPr lang="en-US" altLang="ko-K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(click)</a:t>
            </a:r>
          </a:p>
          <a:p>
            <a:pPr latinLnBrk="0"/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assessed throughput in bps,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which is ISO standard measure for performance of pointing devices.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DA01E9-742B-44B0-BDE6-7DEFD49520D4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70378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0"/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the keyboard typing performance, we asked participants, to transcript Gettysburg address for one minute, and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measured </a:t>
            </a:r>
          </a:p>
          <a:p>
            <a:pPr latinLnBrk="0"/>
            <a:r>
              <a:rPr lang="en-US" altLang="ko-KR" sz="1200" b="1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(click)</a:t>
            </a:r>
          </a:p>
          <a:p>
            <a:pPr latinLnBrk="0"/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words per minute, and </a:t>
            </a:r>
          </a:p>
          <a:p>
            <a:pPr latinLnBrk="0"/>
            <a:r>
              <a:rPr lang="en-US" altLang="ko-KR" sz="1200" b="1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(click)</a:t>
            </a:r>
          </a:p>
          <a:p>
            <a:pPr latinLnBrk="0"/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number of error words. </a:t>
            </a:r>
          </a:p>
          <a:p>
            <a:pPr latinLnBrk="0"/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Using these two measures, we calculated,</a:t>
            </a:r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0"/>
            <a:r>
              <a:rPr lang="en-US" altLang="ko-K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(click)</a:t>
            </a:r>
          </a:p>
          <a:p>
            <a:pPr latinLnBrk="0"/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net words per minute, which is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defined as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subtraction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number of error words from words per minute. 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DA01E9-742B-44B0-BDE6-7DEFD49520D4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04483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0"/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assess selective attention, we adapted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Stroop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Color-Word test, which has been, widely employed to, measure psychological capacities in neuropsychology. </a:t>
            </a:r>
          </a:p>
          <a:p>
            <a:pPr latinLnBrk="0"/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test is comprised of three different tests.</a:t>
            </a:r>
          </a:p>
          <a:p>
            <a:pPr latinLnBrk="0"/>
            <a:r>
              <a:rPr lang="en-US" altLang="ko-K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(click)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0"/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 the first time, participants identify, names of colors, which are colored in black. </a:t>
            </a:r>
          </a:p>
          <a:p>
            <a:pPr latinLnBrk="0"/>
            <a:r>
              <a:rPr lang="en-US" altLang="ko-K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(click)</a:t>
            </a:r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0"/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Then, they identify, the colors of arbitrary symbols, which are colored in different colors. </a:t>
            </a:r>
          </a:p>
          <a:p>
            <a:pPr latinLnBrk="0"/>
            <a:r>
              <a:rPr lang="en-US" altLang="ko-K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(click)</a:t>
            </a:r>
          </a:p>
          <a:p>
            <a:pPr latinLnBrk="0"/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the final test, they identify, the color of color words, which are filled with an. incongruent color, like the word RED,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but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colored in BLUE.</a:t>
            </a:r>
          </a:p>
          <a:p>
            <a:pPr latinLnBrk="0"/>
            <a:r>
              <a:rPr lang="en-US" altLang="ko-K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(click)</a:t>
            </a:r>
            <a:endParaRPr lang="ko-KR" altLang="ko-KR" sz="1200" b="1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0"/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collected the number of identified words in each test, and </a:t>
            </a:r>
          </a:p>
          <a:p>
            <a:pPr latinLnBrk="0"/>
            <a:r>
              <a:rPr lang="en-US" altLang="ko-K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(click)</a:t>
            </a:r>
          </a:p>
          <a:p>
            <a:pPr latinLnBrk="0"/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calculated difference score, which indicates, capacity of selective attention.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0"/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DA01E9-742B-44B0-BDE6-7DEFD49520D4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17903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0"/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Each task is performed in, both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pedaling and non-pedaling conditions, </a:t>
            </a:r>
          </a:p>
          <a:p>
            <a:pPr latinLnBrk="0"/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each pair of task types and pedaling, is conducted five times.</a:t>
            </a:r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0"/>
            <a:r>
              <a:rPr lang="en-US" altLang="ko-K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(click)</a:t>
            </a:r>
          </a:p>
          <a:p>
            <a:pPr latinLnBrk="0"/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as I previously mentioned, this measurement was performed again after 4-week deployment.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DA01E9-742B-44B0-BDE6-7DEFD49520D4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88196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0"/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 our paired T-test analysis, </a:t>
            </a:r>
          </a:p>
          <a:p>
            <a:pPr latinLnBrk="0"/>
            <a:r>
              <a:rPr lang="en-US" altLang="ko-K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(click)</a:t>
            </a:r>
          </a:p>
          <a:p>
            <a:pPr latinLnBrk="0"/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only mouse pointing performance showed, statistically significant difference, in a before-deployment condition. </a:t>
            </a:r>
          </a:p>
          <a:p>
            <a:pPr latinLnBrk="0"/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But, this difference, became non-significant after 4-week deployment. </a:t>
            </a:r>
          </a:p>
          <a:p>
            <a:pPr latinLnBrk="0"/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Keyboard typing and selective attention did not show any significant performance difference.</a:t>
            </a:r>
          </a:p>
          <a:p>
            <a:pPr latinLnBrk="0"/>
            <a:r>
              <a:rPr lang="en-US" altLang="ko-K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(click)</a:t>
            </a:r>
          </a:p>
          <a:p>
            <a:pPr latinLnBrk="0"/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addition, all the measurement pairs show very small difference, at most 8%.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DA01E9-742B-44B0-BDE6-7DEFD49520D4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82967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0"/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Therefore, we would conclude that, the concurrent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use of desk elliptical trainers, results in </a:t>
            </a:r>
          </a:p>
          <a:p>
            <a:pPr latinLnBrk="0"/>
            <a:r>
              <a:rPr lang="en-US" altLang="ko-KR" sz="1200" b="1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(click)</a:t>
            </a:r>
          </a:p>
          <a:p>
            <a:pPr latinLnBrk="0"/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minimal impact on work performance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latinLnBrk="0"/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0"/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this stage, we expected that, office workers would use elliptical trainers </a:t>
            </a:r>
          </a:p>
          <a:p>
            <a:pPr latinLnBrk="0"/>
            <a:r>
              <a:rPr lang="en-US" altLang="ko-KR" sz="1200" b="1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(click)</a:t>
            </a:r>
          </a:p>
          <a:p>
            <a:pPr latinLnBrk="0"/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without any work-related concern, because, it does not show any significant performance degradation. </a:t>
            </a:r>
          </a:p>
          <a:p>
            <a:pPr latinLnBrk="0"/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But, is this expectation true? </a:t>
            </a:r>
          </a:p>
          <a:p>
            <a:pPr latinLnBrk="0"/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Let me go to how office workers actually use elliptical trainers.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DA01E9-742B-44B0-BDE6-7DEFD49520D4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14164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/>
              <a:t>From</a:t>
            </a:r>
            <a:r>
              <a:rPr lang="en-US" altLang="ko-KR" baseline="0" dirty="0" smtClean="0"/>
              <a:t> this, I’ll show you the results of our 4-week deployment study, in terms of how and why office workers use elliptical trainers at work.</a:t>
            </a:r>
            <a:endParaRPr lang="ko-KR" altLang="en-US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DA01E9-742B-44B0-BDE6-7DEFD49520D4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32293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 latinLnBrk="1"/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Although we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gave a daily goal, in order to encourage to use elliptical trainers, they took smaller strides than the daily goal,</a:t>
            </a:r>
          </a:p>
          <a:p>
            <a:pPr fontAlgn="base" latinLnBrk="1"/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they use elliptical trainers for a short time, such as 38 minutes per day. </a:t>
            </a:r>
          </a:p>
          <a:p>
            <a:pPr fontAlgn="base" latinLnBrk="1"/>
            <a:r>
              <a:rPr lang="en-US" altLang="ko-KR" sz="1200" b="1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(click)</a:t>
            </a:r>
          </a:p>
          <a:p>
            <a:pPr fontAlgn="base" latinLnBrk="1"/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addition, on a daily average, five participants, failed to meet the 3,000 strides. </a:t>
            </a:r>
          </a:p>
          <a:p>
            <a:pPr fontAlgn="base" latinLnBrk="1"/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According to the result of, performance measurements, we expected participants to actively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use elliptical trainers.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But, it is not. </a:t>
            </a:r>
          </a:p>
          <a:p>
            <a:pPr fontAlgn="base" latinLnBrk="1"/>
            <a:r>
              <a:rPr lang="en-US" altLang="ko-K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(click)</a:t>
            </a:r>
          </a:p>
          <a:p>
            <a:pPr fontAlgn="base" latinLnBrk="1"/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Why? Why did they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use elliptical trainers, only for a limited amount of time?</a:t>
            </a:r>
            <a:endParaRPr lang="en-US" altLang="ko-KR" sz="1200" b="1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DA01E9-742B-44B0-BDE6-7DEFD49520D4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73902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0"/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 the result of exit-interviews, elliptical trainers were used, only when they </a:t>
            </a:r>
          </a:p>
          <a:p>
            <a:pPr latinLnBrk="0"/>
            <a:r>
              <a:rPr lang="en-US" altLang="ko-K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(click)</a:t>
            </a:r>
          </a:p>
          <a:p>
            <a:pPr latinLnBrk="0"/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performed simple and trivial tasks, or took a rest. </a:t>
            </a:r>
          </a:p>
          <a:p>
            <a:pPr latinLnBrk="0"/>
            <a:r>
              <a:rPr lang="en-US" altLang="ko-K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(click)</a:t>
            </a:r>
          </a:p>
          <a:p>
            <a:pPr latinLnBrk="0"/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other words, they selectively used elliptical trainers, depending on the perceived cognitive load, of primary tasks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DA01E9-742B-44B0-BDE6-7DEFD49520D4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781419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0"/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addition, because their offices were shared by other people, </a:t>
            </a:r>
          </a:p>
          <a:p>
            <a:pPr latinLnBrk="0"/>
            <a:r>
              <a:rPr lang="en-US" altLang="ko-K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(click)</a:t>
            </a:r>
          </a:p>
          <a:p>
            <a:pPr latinLnBrk="0"/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they worried about,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noise or how other people, looked at them. </a:t>
            </a:r>
          </a:p>
          <a:p>
            <a:pPr latinLnBrk="0"/>
            <a:r>
              <a:rPr lang="en-US" altLang="ko-K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(click)</a:t>
            </a:r>
          </a:p>
          <a:p>
            <a:pPr latinLnBrk="0"/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So,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our participants, did not use elliptical trainers, when there were other colleagues in their offices.</a:t>
            </a:r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DA01E9-742B-44B0-BDE6-7DEFD49520D4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83825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title of this session is, Supporting Physically Active Lifestyle. 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Then, what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the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Physically Active Lifestyle?</a:t>
            </a:r>
          </a:p>
          <a:p>
            <a:pPr latinLnBrk="0"/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Human daily energy expenditure is comprised of three components: </a:t>
            </a:r>
          </a:p>
          <a:p>
            <a:pPr latinLnBrk="0"/>
            <a:r>
              <a:rPr lang="en-US" altLang="ko-K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(click)</a:t>
            </a:r>
          </a:p>
          <a:p>
            <a:pPr latinLnBrk="0"/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Basal metabolic rate, which is basically consumed, regardless of physical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activities</a:t>
            </a:r>
          </a:p>
          <a:p>
            <a:pPr latinLnBrk="0"/>
            <a:r>
              <a:rPr lang="en-US" altLang="ko-KR" sz="1200" b="1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(click)</a:t>
            </a:r>
          </a:p>
          <a:p>
            <a:pPr latinLnBrk="0"/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thermic effects of food, which is associated with food digestion,</a:t>
            </a:r>
          </a:p>
          <a:p>
            <a:pPr latinLnBrk="0"/>
            <a:r>
              <a:rPr lang="en-US" altLang="ko-K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(click)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activity thermogenesis, which is energy generation while performing any physical activity, like sitting, walking, running, jumping, or something like that. 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0"/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terms of this, Physically Active Lifestyle, would be a way of life, that activity thermogenesis remains high. 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0"/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There are two types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activity thermogenesis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0"/>
            <a:r>
              <a:rPr lang="en-US" altLang="ko-K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(click)</a:t>
            </a:r>
            <a:endParaRPr lang="ko-KR" altLang="ko-KR" sz="1200" b="1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0"/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first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one, sport-like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exercise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activity thermogenesis, is energy expenditure, while we take some purposeful exercises, like weight training or playing basketball. </a:t>
            </a:r>
          </a:p>
          <a:p>
            <a:pPr latinLnBrk="0"/>
            <a:r>
              <a:rPr lang="en-US" altLang="ko-K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(click)</a:t>
            </a:r>
            <a:endParaRPr lang="ko-KR" altLang="ko-KR" sz="1200" b="1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0"/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the other one, non-exercise activity thermogenesis, or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NEAT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is energy expenditure of, all physical activities, other than purposeful exercise activities, like going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up the stairs or taking a walk.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0"/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0"/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Thus, supporting physically active lifestyles can be achieved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by two ways: encouraging purposeful exercise, or increasing NEAT </a:t>
            </a:r>
          </a:p>
          <a:p>
            <a:pPr latinLnBrk="0"/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But as you know, many people do not exercise regularly, even if they know that,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is important. So, to achieve physically active lifestyle, we should more focus on how to increase NEAT.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DA01E9-742B-44B0-BDE6-7DEFD49520D4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632611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Then, what’s the purpose, for the use of elliptical trainers?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Main reasons were </a:t>
            </a:r>
          </a:p>
          <a:p>
            <a:pPr latinLnBrk="0"/>
            <a:r>
              <a:rPr lang="en-US" altLang="ko-K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(click)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stay awake after meals, and to relieve their stress. </a:t>
            </a:r>
          </a:p>
          <a:p>
            <a:pPr latinLnBrk="0"/>
            <a:r>
              <a:rPr lang="en-US" altLang="ko-K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(click)</a:t>
            </a:r>
          </a:p>
          <a:p>
            <a:pPr latinLnBrk="0"/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type of usage purpose is mental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refreshment. </a:t>
            </a:r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0"/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DA01E9-742B-44B0-BDE6-7DEFD49520D4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098962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0"/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Five participants, treated elliptical trainers, as exercise equipment,</a:t>
            </a:r>
          </a:p>
          <a:p>
            <a:pPr latinLnBrk="0"/>
            <a:r>
              <a:rPr lang="en-US" altLang="ko-K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(click)</a:t>
            </a:r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0"/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they,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intensively used elliptical trainers in their free time. </a:t>
            </a:r>
          </a:p>
          <a:p>
            <a:pPr latinLnBrk="0"/>
            <a:r>
              <a:rPr lang="en-US" altLang="ko-K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(click)</a:t>
            </a:r>
          </a:p>
          <a:p>
            <a:pPr latinLnBrk="0"/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other words,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they used elliptical trainers for workout.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DA01E9-742B-44B0-BDE6-7DEFD49520D4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875629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0"/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Also, because,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they usually placed their feet, on the pedals.</a:t>
            </a:r>
          </a:p>
          <a:p>
            <a:pPr latinLnBrk="0"/>
            <a:r>
              <a:rPr lang="en-US" altLang="ko-K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(click)</a:t>
            </a:r>
          </a:p>
          <a:p>
            <a:pPr latinLnBrk="0"/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they used elliptical trainers as footrests. </a:t>
            </a:r>
          </a:p>
          <a:p>
            <a:pPr latinLnBrk="0"/>
            <a:r>
              <a:rPr lang="en-US" altLang="ko-K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(click)</a:t>
            </a:r>
          </a:p>
          <a:p>
            <a:pPr latinLnBrk="0"/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type of usage, brought interesting habits, like, mindlessly pedaling the machine, instead of shaking their legs. or tapping their feet.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DA01E9-742B-44B0-BDE6-7DEFD49520D4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907290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In summary, our</a:t>
            </a:r>
            <a:r>
              <a:rPr lang="en-US" altLang="ko-KR" baseline="0" dirty="0" smtClean="0"/>
              <a:t> deployment study showed that elliptical trainers were</a:t>
            </a:r>
          </a:p>
          <a:p>
            <a:r>
              <a:rPr lang="en-US" altLang="ko-KR" b="1" baseline="0" dirty="0" smtClean="0"/>
              <a:t>(click)</a:t>
            </a:r>
          </a:p>
          <a:p>
            <a:r>
              <a:rPr lang="en-US" altLang="ko-KR" baseline="0" dirty="0" smtClean="0"/>
              <a:t>selectively used, depending on</a:t>
            </a:r>
          </a:p>
          <a:p>
            <a:r>
              <a:rPr lang="en-US" altLang="ko-KR" b="1" baseline="0" dirty="0" smtClean="0"/>
              <a:t>(click)</a:t>
            </a:r>
          </a:p>
          <a:p>
            <a:r>
              <a:rPr lang="en-US" altLang="ko-KR" baseline="0" dirty="0" smtClean="0"/>
              <a:t>Cognitive load, of their primary task.</a:t>
            </a:r>
          </a:p>
          <a:p>
            <a:r>
              <a:rPr lang="en-US" altLang="ko-KR" b="1" baseline="0" dirty="0" smtClean="0"/>
              <a:t>(click)</a:t>
            </a:r>
            <a:endParaRPr lang="en-US" altLang="ko-KR" b="1" baseline="0" dirty="0"/>
          </a:p>
          <a:p>
            <a:r>
              <a:rPr lang="en-US" altLang="ko-KR" baseline="0" dirty="0" smtClean="0"/>
              <a:t>Also, our participants used elliptical trainers, for the purpose of workout, mental refreshment, and footrests.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DA01E9-742B-44B0-BDE6-7DEFD49520D4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634280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0"/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Ok, then, how did our participants feel about the use of elliptical trainers in the workplace? </a:t>
            </a:r>
          </a:p>
          <a:p>
            <a:pPr latinLnBrk="0"/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Let me show the results, of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questionnaires and exit-interviews.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DA01E9-742B-44B0-BDE6-7DEFD49520D4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708373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0"/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first thing is about motivation. </a:t>
            </a:r>
          </a:p>
          <a:p>
            <a:pPr latinLnBrk="0"/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 you see, </a:t>
            </a:r>
          </a:p>
          <a:p>
            <a:pPr latinLnBrk="0"/>
            <a:r>
              <a:rPr lang="en-US" altLang="ko-K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(click)</a:t>
            </a:r>
          </a:p>
          <a:p>
            <a:pPr latinLnBrk="0"/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positive motivational predictors, like interest and usefulness, were reasonably positive during 4 weeks. </a:t>
            </a:r>
          </a:p>
          <a:p>
            <a:pPr latinLnBrk="0"/>
            <a:r>
              <a:rPr lang="en-US" altLang="ko-K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(click)</a:t>
            </a:r>
          </a:p>
          <a:p>
            <a:pPr latinLnBrk="0"/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However, thes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 positive predictors,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decreased over time. </a:t>
            </a:r>
          </a:p>
          <a:p>
            <a:pPr latinLnBrk="0"/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other words,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our participants became, less motivated to use elliptical trainers.</a:t>
            </a:r>
          </a:p>
          <a:p>
            <a:pPr latinLnBrk="0"/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Our interview results, explain the reason of it. </a:t>
            </a:r>
          </a:p>
          <a:p>
            <a:pPr latinLnBrk="0"/>
            <a:r>
              <a:rPr lang="en-US" altLang="ko-K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(click)</a:t>
            </a:r>
          </a:p>
          <a:p>
            <a:pPr latinLnBrk="0"/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 an early time, participants thought like, “ok, an elliptical trainer seems to be good for health,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 like it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 </a:t>
            </a:r>
          </a:p>
          <a:p>
            <a:pPr latinLnBrk="0"/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But, as time goes on, such expectation,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novelty effect, was gone off, because elliptical trainers, did not give enough exercise intensity, as they expected.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DA01E9-742B-44B0-BDE6-7DEFD49520D4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738064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0"/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terms of sources of task load, </a:t>
            </a:r>
          </a:p>
          <a:p>
            <a:pPr latinLnBrk="0"/>
            <a:r>
              <a:rPr lang="en-US" altLang="ko-KR" sz="1200" b="1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(click)</a:t>
            </a:r>
          </a:p>
          <a:p>
            <a:pPr latinLnBrk="0"/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Two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different sources, like mental and temporal demand, remained high, and increased over time. </a:t>
            </a:r>
          </a:p>
          <a:p>
            <a:pPr latinLnBrk="0"/>
            <a:r>
              <a:rPr lang="en-US" altLang="ko-KR" sz="1200" b="1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(click)</a:t>
            </a:r>
          </a:p>
          <a:p>
            <a:pPr latinLnBrk="0"/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reason of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such high load, is the existence of daily goals.</a:t>
            </a:r>
          </a:p>
          <a:p>
            <a:pPr latinLnBrk="0"/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They said, “The use of elliptical trainers, seems like a mission to meet a daily goal, not exercise.” And “I should spend time to achieve 3,000 strides.”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DA01E9-742B-44B0-BDE6-7DEFD49520D4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418180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0"/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terms of perceived exertion, </a:t>
            </a:r>
          </a:p>
          <a:p>
            <a:pPr latinLnBrk="0"/>
            <a:r>
              <a:rPr lang="en-US" altLang="ko-K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(click)</a:t>
            </a:r>
          </a:p>
          <a:p>
            <a:pPr latinLnBrk="0"/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pedaling elliptical trainers was, a light-intensity workout, even if exertion level decreased over time.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(click)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 participants agreed that. the use of elliptical trainers at work cannot provide a substitute, for conventional exercises, mainly because of, its low intensity.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0"/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DA01E9-742B-44B0-BDE6-7DEFD49520D4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959550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0"/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Our participants, were moderately satisfied, the exercise environments in the workplace. </a:t>
            </a:r>
          </a:p>
          <a:p>
            <a:pPr latinLnBrk="0"/>
            <a:r>
              <a:rPr lang="en-US" altLang="ko-K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(click)</a:t>
            </a:r>
          </a:p>
          <a:p>
            <a:pPr latinLnBrk="0"/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positive aspects were, availability, like no need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concern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weather conditions, sportswear, time, and a certain location. </a:t>
            </a:r>
          </a:p>
          <a:p>
            <a:pPr latinLnBrk="0"/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Just, they need to put up their feet, and rotate pedals.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0"/>
            <a:r>
              <a:rPr lang="en-US" altLang="ko-K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(click)</a:t>
            </a:r>
            <a:endParaRPr lang="ko-KR" altLang="ko-KR" sz="1200" b="1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0"/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But, this type of workout, was less refreshing than outdoor workout, and seems like another office task, because, it was performed in the workplace.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DA01E9-742B-44B0-BDE6-7DEFD49520D4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649926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To summarize, </a:t>
            </a:r>
          </a:p>
          <a:p>
            <a:r>
              <a:rPr lang="en-US" altLang="ko-KR" dirty="0" smtClean="0"/>
              <a:t>Our</a:t>
            </a:r>
            <a:r>
              <a:rPr lang="en-US" altLang="ko-KR" baseline="0" dirty="0" smtClean="0"/>
              <a:t> participants were </a:t>
            </a:r>
          </a:p>
          <a:p>
            <a:r>
              <a:rPr lang="en-US" altLang="ko-KR" b="1" baseline="0" dirty="0" smtClean="0"/>
              <a:t>(click)</a:t>
            </a:r>
          </a:p>
          <a:p>
            <a:r>
              <a:rPr lang="en-US" altLang="ko-KR" baseline="0" dirty="0" smtClean="0"/>
              <a:t>positively motivated the elliptical trainers at work, even if, there was slight decrease in motivation, and increase in task load.</a:t>
            </a:r>
          </a:p>
          <a:p>
            <a:r>
              <a:rPr lang="en-US" altLang="ko-KR" b="1" baseline="0" dirty="0" smtClean="0"/>
              <a:t>(click)</a:t>
            </a:r>
          </a:p>
          <a:p>
            <a:r>
              <a:rPr lang="en-US" altLang="ko-KR" dirty="0" smtClean="0"/>
              <a:t>Workout</a:t>
            </a:r>
            <a:r>
              <a:rPr lang="en-US" altLang="ko-KR" baseline="0" dirty="0" smtClean="0"/>
              <a:t> using elliptical trainers provided light intensity of exertion. 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DA01E9-742B-44B0-BDE6-7DEFD49520D4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28367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0"/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NEAT,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greatly varies depending on a type of occupation, and it is significantly low in a modern office work style, like sitting on a chair and performing computer-related tasks. 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0"/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example, sedentary workers expend much less energy,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than standing 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agricultural workers. 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0"/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reason for low NEAT is obviously, prolonged inactivity and sedentariness.</a:t>
            </a:r>
          </a:p>
          <a:p>
            <a:pPr latinLnBrk="0"/>
            <a:r>
              <a:rPr lang="en-US" altLang="ko-K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(click)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0"/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Office workers spend 8.7 hours in the workplace, and they spend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6.7 hours sitting,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during working hours. </a:t>
            </a:r>
          </a:p>
          <a:p>
            <a:pPr latinLnBrk="0"/>
            <a:r>
              <a:rPr lang="en-US" altLang="ko-K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(click)</a:t>
            </a:r>
          </a:p>
          <a:p>
            <a:pPr latinLnBrk="0"/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 you know, sitting requires much less energy than other non-exercise physical activities, like standing and slow walking. </a:t>
            </a:r>
          </a:p>
          <a:p>
            <a:pPr latinLnBrk="0"/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 a result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office workers expend significantly less energy than, other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occupations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0"/>
            <a:r>
              <a:rPr lang="en-US" altLang="ko-K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(click)</a:t>
            </a:r>
            <a:endParaRPr lang="ko-KR" altLang="ko-KR" sz="1200" b="1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0"/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Such prolonged inactivity and sedentariness,. make office workers exposed to, the risk of various disease, including obesity, diabetes, and cardiovascular dysfunction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DA01E9-742B-44B0-BDE6-7DEFD49520D4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946057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0"/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 our results, we discuss several design implications. </a:t>
            </a:r>
          </a:p>
          <a:p>
            <a:pPr latinLnBrk="0"/>
            <a:r>
              <a:rPr lang="en-US" altLang="ko-KR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first thing, when we design, health intervention in the workplace, we should consider work contexts. </a:t>
            </a:r>
          </a:p>
          <a:p>
            <a:pPr latinLnBrk="0"/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Our results showed that, workout is selectively performed, depending on cognitive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load of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primary tasks and social aspects. </a:t>
            </a:r>
          </a:p>
          <a:p>
            <a:pPr latinLnBrk="0"/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encourage office workers participate in health intervention, such things should be carefully considered.</a:t>
            </a:r>
          </a:p>
          <a:p>
            <a:pPr latinLnBrk="0"/>
            <a:r>
              <a:rPr lang="en-US" altLang="ko-K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(click)</a:t>
            </a:r>
            <a:endParaRPr lang="ko-KR" altLang="ko-KR" sz="1200" b="1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0"/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Second one is interaction through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active workstations. </a:t>
            </a:r>
          </a:p>
          <a:p>
            <a:pPr latinLnBrk="0"/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case of elliptical trainers, participants used them as footrests. </a:t>
            </a:r>
          </a:p>
          <a:p>
            <a:pPr latinLnBrk="0"/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other words, elliptical trainers, were physically in contact, with body parts,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t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his is similar, in other active workstations. </a:t>
            </a:r>
          </a:p>
          <a:p>
            <a:pPr latinLnBrk="0"/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Such physical contact,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would provide new opportunities for interaction technique,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like mechanical nudging, to trigger,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mindless fidgeting, or controlling, desktop environments using active workstations. 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DA01E9-742B-44B0-BDE6-7DEFD49520D4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705909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This is overall</a:t>
            </a:r>
            <a:r>
              <a:rPr lang="en-US" altLang="ko-KR" baseline="0" dirty="0" smtClean="0"/>
              <a:t> summary, and t</a:t>
            </a:r>
            <a:r>
              <a:rPr lang="en-US" altLang="ko-KR" dirty="0" smtClean="0"/>
              <a:t>hat’s all for my</a:t>
            </a:r>
            <a:r>
              <a:rPr lang="en-US" altLang="ko-KR" baseline="0" dirty="0" smtClean="0"/>
              <a:t> presentation. Thanks for listening. </a:t>
            </a:r>
          </a:p>
          <a:p>
            <a:r>
              <a:rPr lang="en-US" altLang="ko-KR" baseline="0" dirty="0" smtClean="0"/>
              <a:t>And, please feel free to ask me, if you have any questions at all.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DA01E9-742B-44B0-BDE6-7DEFD49520D4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92977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order to prevent these disease and support physically active lifestyle, conventional sedentary work style, should be changed. 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example, we would prompt, office workers to take a break, or a simple workout, when they sit for a long time. 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(click)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Or, we can deliver awareness information, regarding a level of physical activities, like daily step counts, through the office accessories or appliances,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like a desk lamp.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DA01E9-742B-44B0-BDE6-7DEFD49520D4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19516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0"/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order to prevent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these disease and promote physical activity at work, </a:t>
            </a:r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0"/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special office furniture, called active workstation, that, enables physical activities at work, has also gained popularity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recent years.</a:t>
            </a:r>
          </a:p>
          <a:p>
            <a:pPr latinLnBrk="0"/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furniture allows people to simultaneously perform office tasks while engaging in various physical activities, such as standing, walking,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pedaling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0"/>
            <a:r>
              <a:rPr lang="en-US" altLang="ko-K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(click)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0"/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Many researchers in medical and physiological fields, have been actively investigating, the effectiveness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active workstations on health,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their influence on work performance.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0"/>
            <a:r>
              <a:rPr lang="en-US" altLang="ko-K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(click)</a:t>
            </a:r>
            <a:endParaRPr lang="ko-KR" altLang="ko-KR" sz="1200" b="1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0"/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However, this new domain of research has so far been under-explored, in terms of the user experience. 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0"/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So, this work mainly, aims to investigate, how office workers use active workstations, and how they feel about it. </a:t>
            </a:r>
          </a:p>
          <a:p>
            <a:pPr latinLnBrk="0"/>
            <a:r>
              <a:rPr lang="en-US" altLang="ko-K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(click)</a:t>
            </a:r>
          </a:p>
          <a:p>
            <a:pPr latinLnBrk="0"/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Specifically, we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employed elliptical trainers, as a target active workstations due to their cheaper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price and smaller size than other active workstations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Let me go to details. 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0"/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DA01E9-742B-44B0-BDE6-7DEFD49520D4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36320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0"/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 I said, active workstations enable,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office workers to perform, various physical activities in the workplace. </a:t>
            </a:r>
          </a:p>
          <a:p>
            <a:pPr latinLnBrk="0"/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But, let’s think about it. </a:t>
            </a:r>
          </a:p>
          <a:p>
            <a:pPr latinLnBrk="0"/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Performing two different things? </a:t>
            </a:r>
          </a:p>
          <a:p>
            <a:pPr latinLnBrk="0"/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 it fine, in terms of work performance?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0"/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Before we adopt desk elliptical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trainers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the workplace, we should check whether,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they have negative influences on work performance. </a:t>
            </a:r>
          </a:p>
          <a:p>
            <a:pPr latinLnBrk="0"/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first question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is, what is the influence of an elliptical trainer on office task performance?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DA01E9-742B-44B0-BDE6-7DEFD49520D4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50715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Next, if</a:t>
            </a:r>
            <a:r>
              <a:rPr lang="en-US" altLang="ko-KR" baseline="0" dirty="0" smtClean="0"/>
              <a:t> the use of elliptical trainers, has some effects on task performance, we should mitigate negative ones. </a:t>
            </a:r>
          </a:p>
          <a:p>
            <a:r>
              <a:rPr lang="en-US" altLang="ko-KR" baseline="0" dirty="0" smtClean="0"/>
              <a:t>For this, we should practically understand, contexts and purpose, for the use of elliptical trainers. </a:t>
            </a:r>
          </a:p>
          <a:p>
            <a:r>
              <a:rPr lang="en-US" altLang="ko-KR" baseline="0" dirty="0" smtClean="0"/>
              <a:t>The second questions is, how and why do office workers use elliptical trainers at work.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DA01E9-742B-44B0-BDE6-7DEFD49520D4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83790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Finally, to encourage office workers, to use elliptical trainers at work, it should be investigated,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something good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or something bad about the use of elliptical trainers.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So, the third questions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is, how do office workers feel about the use of elliptical trainers at work.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DA01E9-742B-44B0-BDE6-7DEFD49520D4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78053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0"/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this end, we performed a 4-week experiment with thirteen graduate students,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who mainly engage in sedentary work.</a:t>
            </a:r>
          </a:p>
          <a:p>
            <a:pPr latinLnBrk="0"/>
            <a:r>
              <a:rPr lang="en-US" altLang="ko-KR" sz="1200" b="1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(click)</a:t>
            </a:r>
          </a:p>
          <a:p>
            <a:pPr latinLnBrk="0"/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investigate influence on work, we measured the performance of different office tasks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comparing two cases that, elliptical trainers are concurrently used or not.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0"/>
            <a:r>
              <a:rPr lang="en-US" altLang="ko-K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(click)</a:t>
            </a:r>
            <a:endParaRPr lang="ko-KR" altLang="ko-KR" sz="1200" b="1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0"/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then installed elliptical trainers in each participant’s office for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4 weeks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tracked how many steps they take, using an elliptical trainer.</a:t>
            </a:r>
          </a:p>
          <a:p>
            <a:pPr latinLnBrk="0"/>
            <a:r>
              <a:rPr lang="en-US" altLang="ko-K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(click)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pPr latinLnBrk="0"/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Also, we asked them to perform, at least 3,000 strides as a daily goal, and gave self-monitoring tools that, show usage information. </a:t>
            </a:r>
          </a:p>
          <a:p>
            <a:pPr latinLnBrk="0"/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Each participant responded to weekly surveys, which evaluate user experiences, in relation to both work and exercise aspects.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0"/>
            <a:r>
              <a:rPr lang="en-US" altLang="ko-K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(click)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0"/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After the end of 4-week deployment, we again, measured office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task performance, and </a:t>
            </a:r>
          </a:p>
          <a:p>
            <a:pPr latinLnBrk="0"/>
            <a:r>
              <a:rPr lang="en-US" altLang="ko-K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(click)</a:t>
            </a:r>
          </a:p>
          <a:p>
            <a:pPr latinLnBrk="0"/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conducted one-on-one exit interviews.  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0"/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Then, I’ll give you the more detailed explanations, of experiment processes and the results.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DA01E9-742B-44B0-BDE6-7DEFD49520D4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35724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0"/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first one is influence on work performance, owing to the use of elliptical trainers.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DA01E9-742B-44B0-BDE6-7DEFD49520D4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88158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AD890-3617-4D0E-8AF9-ACF8C589EF84}" type="datetimeFigureOut">
              <a:rPr lang="ko-KR" altLang="en-US" smtClean="0"/>
              <a:t>2018-03-09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908E5-7CD6-485A-80FF-19AD455A4F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23053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AD890-3617-4D0E-8AF9-ACF8C589EF84}" type="datetimeFigureOut">
              <a:rPr lang="ko-KR" altLang="en-US" smtClean="0"/>
              <a:t>2018-03-09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908E5-7CD6-485A-80FF-19AD455A4F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86599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AD890-3617-4D0E-8AF9-ACF8C589EF84}" type="datetimeFigureOut">
              <a:rPr lang="ko-KR" altLang="en-US" smtClean="0"/>
              <a:t>2018-03-09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908E5-7CD6-485A-80FF-19AD455A4F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72800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AD890-3617-4D0E-8AF9-ACF8C589EF84}" type="datetimeFigureOut">
              <a:rPr lang="ko-KR" altLang="en-US" smtClean="0"/>
              <a:t>2018-03-09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908E5-7CD6-485A-80FF-19AD455A4F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70750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AD890-3617-4D0E-8AF9-ACF8C589EF84}" type="datetimeFigureOut">
              <a:rPr lang="ko-KR" altLang="en-US" smtClean="0"/>
              <a:t>2018-03-09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908E5-7CD6-485A-80FF-19AD455A4F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62936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AD890-3617-4D0E-8AF9-ACF8C589EF84}" type="datetimeFigureOut">
              <a:rPr lang="ko-KR" altLang="en-US" smtClean="0"/>
              <a:t>2018-03-09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908E5-7CD6-485A-80FF-19AD455A4F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82031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AD890-3617-4D0E-8AF9-ACF8C589EF84}" type="datetimeFigureOut">
              <a:rPr lang="ko-KR" altLang="en-US" smtClean="0"/>
              <a:t>2018-03-09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908E5-7CD6-485A-80FF-19AD455A4F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29374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AD890-3617-4D0E-8AF9-ACF8C589EF84}" type="datetimeFigureOut">
              <a:rPr lang="ko-KR" altLang="en-US" smtClean="0"/>
              <a:t>2018-03-09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908E5-7CD6-485A-80FF-19AD455A4F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24333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AD890-3617-4D0E-8AF9-ACF8C589EF84}" type="datetimeFigureOut">
              <a:rPr lang="ko-KR" altLang="en-US" smtClean="0"/>
              <a:t>2018-03-09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908E5-7CD6-485A-80FF-19AD455A4F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6019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AD890-3617-4D0E-8AF9-ACF8C589EF84}" type="datetimeFigureOut">
              <a:rPr lang="ko-KR" altLang="en-US" smtClean="0"/>
              <a:t>2018-03-09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908E5-7CD6-485A-80FF-19AD455A4F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42894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AD890-3617-4D0E-8AF9-ACF8C589EF84}" type="datetimeFigureOut">
              <a:rPr lang="ko-KR" altLang="en-US" smtClean="0"/>
              <a:t>2018-03-09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908E5-7CD6-485A-80FF-19AD455A4F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02687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5AD890-3617-4D0E-8AF9-ACF8C589EF84}" type="datetimeFigureOut">
              <a:rPr lang="ko-KR" altLang="en-US" smtClean="0"/>
              <a:t>2018-03-09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9908E5-7CD6-485A-80FF-19AD455A4F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68400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woohyeok.choi@kaist.ac.kr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4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5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4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chart" Target="../charts/chart8.xml"/><Relationship Id="rId3" Type="http://schemas.openxmlformats.org/officeDocument/2006/relationships/notesSlide" Target="../notesSlides/notesSlide14.xml"/><Relationship Id="rId7" Type="http://schemas.openxmlformats.org/officeDocument/2006/relationships/chart" Target="../charts/chart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Relationship Id="rId6" Type="http://schemas.openxmlformats.org/officeDocument/2006/relationships/chart" Target="../charts/chart6.xml"/><Relationship Id="rId5" Type="http://schemas.openxmlformats.org/officeDocument/2006/relationships/chart" Target="../charts/chart5.xml"/><Relationship Id="rId4" Type="http://schemas.openxmlformats.org/officeDocument/2006/relationships/chart" Target="../charts/chart4.xml"/><Relationship Id="rId9" Type="http://schemas.openxmlformats.org/officeDocument/2006/relationships/chart" Target="../charts/char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Relationship Id="rId4" Type="http://schemas.openxmlformats.org/officeDocument/2006/relationships/image" Target="../media/image53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Relationship Id="rId4" Type="http://schemas.openxmlformats.org/officeDocument/2006/relationships/image" Target="../media/image5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Relationship Id="rId5" Type="http://schemas.openxmlformats.org/officeDocument/2006/relationships/image" Target="../media/image54.png"/><Relationship Id="rId4" Type="http://schemas.openxmlformats.org/officeDocument/2006/relationships/image" Target="../media/image5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Relationship Id="rId4" Type="http://schemas.openxmlformats.org/officeDocument/2006/relationships/image" Target="../media/image5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Relationship Id="rId5" Type="http://schemas.openxmlformats.org/officeDocument/2006/relationships/image" Target="../media/image54.png"/><Relationship Id="rId4" Type="http://schemas.openxmlformats.org/officeDocument/2006/relationships/image" Target="../media/image5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.xml"/><Relationship Id="rId5" Type="http://schemas.openxmlformats.org/officeDocument/2006/relationships/image" Target="../media/image54.png"/><Relationship Id="rId4" Type="http://schemas.openxmlformats.org/officeDocument/2006/relationships/image" Target="../media/image5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.xml"/><Relationship Id="rId4" Type="http://schemas.openxmlformats.org/officeDocument/2006/relationships/image" Target="../media/image27.jp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.xml"/><Relationship Id="rId4" Type="http://schemas.openxmlformats.org/officeDocument/2006/relationships/chart" Target="../charts/chart1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.xml"/><Relationship Id="rId4" Type="http://schemas.openxmlformats.org/officeDocument/2006/relationships/chart" Target="../charts/chart1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.xml"/><Relationship Id="rId4" Type="http://schemas.openxmlformats.org/officeDocument/2006/relationships/chart" Target="../charts/char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1.xml"/><Relationship Id="rId4" Type="http://schemas.openxmlformats.org/officeDocument/2006/relationships/chart" Target="../charts/char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2.xml"/><Relationship Id="rId4" Type="http://schemas.openxmlformats.org/officeDocument/2006/relationships/image" Target="../media/image28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5.png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10.png"/><Relationship Id="rId12" Type="http://schemas.openxmlformats.org/officeDocument/2006/relationships/image" Target="../media/image14.png"/><Relationship Id="rId2" Type="http://schemas.openxmlformats.org/officeDocument/2006/relationships/slideLayout" Target="../slideLayouts/slideLayout2.xml"/><Relationship Id="rId16" Type="http://schemas.openxmlformats.org/officeDocument/2006/relationships/chart" Target="../charts/chart3.xml"/><Relationship Id="rId1" Type="http://schemas.openxmlformats.org/officeDocument/2006/relationships/tags" Target="../tags/tag2.xml"/><Relationship Id="rId6" Type="http://schemas.openxmlformats.org/officeDocument/2006/relationships/image" Target="../media/image9.png"/><Relationship Id="rId11" Type="http://schemas.openxmlformats.org/officeDocument/2006/relationships/image" Target="../media/image13.png"/><Relationship Id="rId5" Type="http://schemas.openxmlformats.org/officeDocument/2006/relationships/chart" Target="../charts/chart1.xml"/><Relationship Id="rId15" Type="http://schemas.openxmlformats.org/officeDocument/2006/relationships/image" Target="../media/image17.png"/><Relationship Id="rId10" Type="http://schemas.openxmlformats.org/officeDocument/2006/relationships/image" Target="../media/image12.png"/><Relationship Id="rId4" Type="http://schemas.openxmlformats.org/officeDocument/2006/relationships/image" Target="../media/image8.jpg"/><Relationship Id="rId9" Type="http://schemas.openxmlformats.org/officeDocument/2006/relationships/chart" Target="../charts/chart2.xml"/><Relationship Id="rId14" Type="http://schemas.openxmlformats.org/officeDocument/2006/relationships/image" Target="../media/image1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3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7" Type="http://schemas.openxmlformats.org/officeDocument/2006/relationships/image" Target="../media/image62.em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4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2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3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10" Type="http://schemas.openxmlformats.org/officeDocument/2006/relationships/image" Target="../media/image35.jp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695325" y="739140"/>
            <a:ext cx="2792942" cy="47163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95325" y="560249"/>
            <a:ext cx="10080625" cy="187743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altLang="ko-KR" sz="4400" dirty="0" err="1" smtClean="0">
                <a:solidFill>
                  <a:schemeClr val="bg1"/>
                </a:solidFill>
                <a:latin typeface="Champagne &amp; Limousines" panose="020B0502020202020204" pitchFamily="34" charset="0"/>
                <a:ea typeface="Champagne &amp; Limousines" panose="020B0502020202020204" pitchFamily="34" charset="0"/>
              </a:rPr>
              <a:t>UbiComp</a:t>
            </a:r>
            <a:r>
              <a:rPr lang="en-US" altLang="ko-KR" sz="4400" dirty="0" smtClean="0">
                <a:solidFill>
                  <a:schemeClr val="bg1"/>
                </a:solidFill>
                <a:latin typeface="Champagne &amp; Limousines" panose="020B0502020202020204" pitchFamily="34" charset="0"/>
                <a:ea typeface="Champagne &amp; Limousines" panose="020B0502020202020204" pitchFamily="34" charset="0"/>
              </a:rPr>
              <a:t> ‘16</a:t>
            </a:r>
          </a:p>
          <a:p>
            <a:r>
              <a:rPr lang="en-US" altLang="ko-KR" sz="4000" dirty="0">
                <a:latin typeface="Champagne &amp; Limousines" panose="020B0502020202020204" pitchFamily="34" charset="0"/>
                <a:ea typeface="Champagne &amp; Limousines" panose="020B0502020202020204" pitchFamily="34" charset="0"/>
              </a:rPr>
              <a:t>Exploring User Experiences of Active </a:t>
            </a:r>
            <a:r>
              <a:rPr lang="en-US" altLang="ko-KR" sz="4000" dirty="0" smtClean="0">
                <a:latin typeface="Champagne &amp; Limousines" panose="020B0502020202020204" pitchFamily="34" charset="0"/>
                <a:ea typeface="Champagne &amp; Limousines" panose="020B0502020202020204" pitchFamily="34" charset="0"/>
              </a:rPr>
              <a:t>Workstations</a:t>
            </a:r>
          </a:p>
          <a:p>
            <a:r>
              <a:rPr lang="en-US" altLang="ko-KR" sz="3200" dirty="0" smtClean="0">
                <a:latin typeface="Champagne &amp; Limousines" panose="020B0502020202020204" pitchFamily="34" charset="0"/>
                <a:ea typeface="Champagne &amp; Limousines" panose="020B0502020202020204" pitchFamily="34" charset="0"/>
              </a:rPr>
              <a:t>A </a:t>
            </a:r>
            <a:r>
              <a:rPr lang="en-US" altLang="ko-KR" sz="3200" dirty="0">
                <a:latin typeface="Champagne &amp; Limousines" panose="020B0502020202020204" pitchFamily="34" charset="0"/>
                <a:ea typeface="Champagne &amp; Limousines" panose="020B0502020202020204" pitchFamily="34" charset="0"/>
              </a:rPr>
              <a:t>Case Study of Under Desk Elliptical Trainers</a:t>
            </a:r>
            <a:endParaRPr lang="ko-KR" altLang="en-US" sz="3200" dirty="0">
              <a:latin typeface="Champagne &amp; Limousines" panose="020B0502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95325" y="4872732"/>
            <a:ext cx="10440988" cy="10772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000" b="1" dirty="0" smtClean="0">
                <a:latin typeface="Champagne &amp; Limousines" panose="020B0502020202020204" pitchFamily="34" charset="0"/>
                <a:ea typeface="Champagne &amp; Limousines" panose="020B0502020202020204" pitchFamily="34" charset="0"/>
              </a:rPr>
              <a:t>Woohyeok Choi </a:t>
            </a:r>
            <a:r>
              <a:rPr lang="en-US" altLang="ko-KR" sz="1600" dirty="0" smtClean="0">
                <a:latin typeface="Champagne &amp; Limousines" panose="020B0502020202020204" pitchFamily="34" charset="0"/>
                <a:ea typeface="Champagne &amp; Limousines" panose="020B0502020202020204" pitchFamily="34" charset="0"/>
              </a:rPr>
              <a:t>(</a:t>
            </a:r>
            <a:r>
              <a:rPr lang="en-US" altLang="ko-KR" sz="1600" dirty="0" smtClean="0">
                <a:latin typeface="Champagne &amp; Limousines" panose="020B0502020202020204" pitchFamily="34" charset="0"/>
                <a:ea typeface="Champagne &amp; Limousines" panose="020B0502020202020204" pitchFamily="34" charset="0"/>
                <a:hlinkClick r:id="rId3"/>
              </a:rPr>
              <a:t>woohyeok.choi@kaist.ac.kr</a:t>
            </a:r>
            <a:r>
              <a:rPr lang="en-US" altLang="ko-KR" sz="1600" dirty="0">
                <a:latin typeface="Champagne &amp; Limousines" panose="020B0502020202020204" pitchFamily="34" charset="0"/>
                <a:ea typeface="Champagne &amp; Limousines" panose="020B0502020202020204" pitchFamily="34" charset="0"/>
              </a:rPr>
              <a:t>),</a:t>
            </a:r>
            <a:r>
              <a:rPr lang="en-US" altLang="ko-KR" dirty="0">
                <a:latin typeface="Champagne &amp; Limousines" panose="020B0502020202020204" pitchFamily="34" charset="0"/>
                <a:ea typeface="Champagne &amp; Limousines" panose="020B0502020202020204" pitchFamily="34" charset="0"/>
              </a:rPr>
              <a:t> </a:t>
            </a:r>
            <a:r>
              <a:rPr lang="en-US" altLang="ko-KR" sz="2000" dirty="0" err="1" smtClean="0">
                <a:latin typeface="Champagne &amp; Limousines" panose="020B0502020202020204" pitchFamily="34" charset="0"/>
                <a:ea typeface="Champagne &amp; Limousines" panose="020B0502020202020204" pitchFamily="34" charset="0"/>
              </a:rPr>
              <a:t>Aejin</a:t>
            </a:r>
            <a:r>
              <a:rPr lang="en-US" altLang="ko-KR" sz="2000" dirty="0" smtClean="0">
                <a:latin typeface="Champagne &amp; Limousines" panose="020B0502020202020204" pitchFamily="34" charset="0"/>
                <a:ea typeface="Champagne &amp; Limousines" panose="020B0502020202020204" pitchFamily="34" charset="0"/>
              </a:rPr>
              <a:t> </a:t>
            </a:r>
            <a:r>
              <a:rPr lang="en-US" altLang="ko-KR" sz="2000" dirty="0">
                <a:latin typeface="Champagne &amp; Limousines" panose="020B0502020202020204" pitchFamily="34" charset="0"/>
                <a:ea typeface="Champagne &amp; Limousines" panose="020B0502020202020204" pitchFamily="34" charset="0"/>
              </a:rPr>
              <a:t>Song, Darren </a:t>
            </a:r>
            <a:r>
              <a:rPr lang="en-US" altLang="ko-KR" sz="2000" dirty="0" smtClean="0">
                <a:latin typeface="Champagne &amp; Limousines" panose="020B0502020202020204" pitchFamily="34" charset="0"/>
                <a:ea typeface="Champagne &amp; Limousines" panose="020B0502020202020204" pitchFamily="34" charset="0"/>
              </a:rPr>
              <a:t>Edge</a:t>
            </a:r>
            <a:r>
              <a:rPr lang="en-US" altLang="ko-KR" sz="2000" baseline="30000" dirty="0">
                <a:latin typeface="Times New Roman" panose="02020603050405020304" pitchFamily="18" charset="0"/>
                <a:ea typeface="Champagne &amp; Limousines" panose="020B0502020202020204" pitchFamily="34" charset="0"/>
                <a:cs typeface="Times New Roman" panose="02020603050405020304" pitchFamily="18" charset="0"/>
              </a:rPr>
              <a:t>*</a:t>
            </a:r>
            <a:r>
              <a:rPr lang="en-US" altLang="ko-KR" sz="2000" dirty="0" smtClean="0">
                <a:latin typeface="Champagne &amp; Limousines" panose="020B0502020202020204" pitchFamily="34" charset="0"/>
                <a:ea typeface="Champagne &amp; Limousines" panose="020B0502020202020204" pitchFamily="34" charset="0"/>
              </a:rPr>
              <a:t>, </a:t>
            </a:r>
            <a:r>
              <a:rPr lang="en-US" altLang="ko-KR" sz="2000" dirty="0">
                <a:latin typeface="Champagne &amp; Limousines" panose="020B0502020202020204" pitchFamily="34" charset="0"/>
                <a:ea typeface="Champagne &amp; Limousines" panose="020B0502020202020204" pitchFamily="34" charset="0"/>
              </a:rPr>
              <a:t>Masaaki </a:t>
            </a:r>
            <a:r>
              <a:rPr lang="en-US" altLang="ko-KR" sz="2000" dirty="0" smtClean="0">
                <a:latin typeface="Champagne &amp; Limousines" panose="020B0502020202020204" pitchFamily="34" charset="0"/>
                <a:ea typeface="Champagne &amp; Limousines" panose="020B0502020202020204" pitchFamily="34" charset="0"/>
              </a:rPr>
              <a:t>Fukumoto</a:t>
            </a:r>
            <a:r>
              <a:rPr lang="en-US" altLang="ko-KR" sz="2000" baseline="30000" dirty="0" smtClean="0">
                <a:latin typeface="Times New Roman" panose="02020603050405020304" pitchFamily="18" charset="0"/>
                <a:ea typeface="Champagne &amp; Limousines" panose="020B0502020202020204" pitchFamily="34" charset="0"/>
                <a:cs typeface="Times New Roman" panose="02020603050405020304" pitchFamily="18" charset="0"/>
              </a:rPr>
              <a:t>†</a:t>
            </a:r>
            <a:r>
              <a:rPr lang="en-US" altLang="ko-KR" sz="2000" dirty="0" smtClean="0">
                <a:latin typeface="Champagne &amp; Limousines" panose="020B0502020202020204" pitchFamily="34" charset="0"/>
                <a:ea typeface="Champagne &amp; Limousines" panose="020B0502020202020204" pitchFamily="34" charset="0"/>
              </a:rPr>
              <a:t>, </a:t>
            </a:r>
            <a:r>
              <a:rPr lang="en-US" altLang="ko-KR" sz="2000" dirty="0" err="1">
                <a:latin typeface="Champagne &amp; Limousines" panose="020B0502020202020204" pitchFamily="34" charset="0"/>
                <a:ea typeface="Champagne &amp; Limousines" panose="020B0502020202020204" pitchFamily="34" charset="0"/>
              </a:rPr>
              <a:t>Uichin</a:t>
            </a:r>
            <a:r>
              <a:rPr lang="en-US" altLang="ko-KR" sz="2000" dirty="0">
                <a:latin typeface="Champagne &amp; Limousines" panose="020B0502020202020204" pitchFamily="34" charset="0"/>
                <a:ea typeface="Champagne &amp; Limousines" panose="020B0502020202020204" pitchFamily="34" charset="0"/>
              </a:rPr>
              <a:t> Lee</a:t>
            </a:r>
          </a:p>
          <a:p>
            <a:r>
              <a:rPr lang="en-US" altLang="ko-KR" sz="1600" dirty="0" smtClean="0">
                <a:latin typeface="Champagne &amp; Limousines" panose="020B0502020202020204" pitchFamily="34" charset="0"/>
                <a:ea typeface="Champagne &amp; Limousines" panose="020B0502020202020204" pitchFamily="34" charset="0"/>
              </a:rPr>
              <a:t>Korea Advanced Institute of Science and Technology, Daejeon, South Korea</a:t>
            </a:r>
          </a:p>
          <a:p>
            <a:r>
              <a:rPr lang="en-US" altLang="ko-KR" sz="1600" baseline="30000" dirty="0" smtClean="0">
                <a:latin typeface="Times New Roman" panose="02020603050405020304" pitchFamily="18" charset="0"/>
                <a:ea typeface="Champagne &amp; Limousines" panose="020B0502020202020204" pitchFamily="34" charset="0"/>
                <a:cs typeface="Times New Roman" panose="02020603050405020304" pitchFamily="18" charset="0"/>
              </a:rPr>
              <a:t>*</a:t>
            </a:r>
            <a:r>
              <a:rPr lang="en-US" altLang="ko-KR" sz="1600" dirty="0" smtClean="0">
                <a:latin typeface="Champagne &amp; Limousines" panose="020B0502020202020204" pitchFamily="34" charset="0"/>
                <a:ea typeface="Champagne &amp; Limousines" panose="020B0502020202020204" pitchFamily="34" charset="0"/>
              </a:rPr>
              <a:t>Microsoft Research Cambridge, Cambridge, United Kingdom</a:t>
            </a:r>
            <a:endParaRPr lang="en-US" altLang="ko-KR" sz="1600" dirty="0">
              <a:latin typeface="Champagne &amp; Limousines" panose="020B0502020202020204" pitchFamily="34" charset="0"/>
              <a:ea typeface="Champagne &amp; Limousines" panose="020B0502020202020204" pitchFamily="34" charset="0"/>
            </a:endParaRPr>
          </a:p>
          <a:p>
            <a:r>
              <a:rPr lang="en-US" altLang="ko-KR" sz="1600" baseline="30000" dirty="0" smtClean="0">
                <a:latin typeface="Times New Roman" panose="02020603050405020304" pitchFamily="18" charset="0"/>
                <a:ea typeface="Champagne &amp; Limousines" panose="020B0502020202020204" pitchFamily="34" charset="0"/>
                <a:cs typeface="Times New Roman" panose="02020603050405020304" pitchFamily="18" charset="0"/>
              </a:rPr>
              <a:t>†</a:t>
            </a:r>
            <a:r>
              <a:rPr lang="en-US" altLang="ko-KR" sz="1600" dirty="0">
                <a:latin typeface="Champagne &amp; Limousines" panose="020B0502020202020204" pitchFamily="34" charset="0"/>
                <a:ea typeface="Champagne &amp; Limousines" panose="020B0502020202020204" pitchFamily="34" charset="0"/>
              </a:rPr>
              <a:t>Microsoft Research </a:t>
            </a:r>
            <a:r>
              <a:rPr lang="en-US" altLang="ko-KR" sz="1600" dirty="0" smtClean="0">
                <a:latin typeface="Champagne &amp; Limousines" panose="020B0502020202020204" pitchFamily="34" charset="0"/>
                <a:ea typeface="Champagne &amp; Limousines" panose="020B0502020202020204" pitchFamily="34" charset="0"/>
              </a:rPr>
              <a:t>Asia, Beijing, China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8574" y="5460141"/>
            <a:ext cx="1497739" cy="41759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9702" y="5115704"/>
            <a:ext cx="1233472" cy="123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088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552"/>
    </mc:Choice>
    <mc:Fallback xmlns="">
      <p:transition spd="slow" advTm="30552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모서리가 둥근 직사각형 7"/>
          <p:cNvSpPr/>
          <p:nvPr/>
        </p:nvSpPr>
        <p:spPr>
          <a:xfrm>
            <a:off x="1055688" y="1628776"/>
            <a:ext cx="10080625" cy="3582052"/>
          </a:xfrm>
          <a:prstGeom prst="roundRect">
            <a:avLst>
              <a:gd name="adj" fmla="val 6744"/>
            </a:avLst>
          </a:prstGeom>
          <a:solidFill>
            <a:schemeClr val="bg1">
              <a:lumMod val="95000"/>
            </a:schemeClr>
          </a:solidFill>
          <a:ln w="152400">
            <a:solidFill>
              <a:srgbClr val="2626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186428" y="1707381"/>
            <a:ext cx="1652259" cy="3434400"/>
          </a:xfrm>
          <a:prstGeom prst="rect">
            <a:avLst/>
          </a:prstGeom>
          <a:solidFill>
            <a:srgbClr val="1077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7353314" y="1707381"/>
            <a:ext cx="1652259" cy="34344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695324" y="728661"/>
            <a:ext cx="2007235" cy="630000"/>
          </a:xfrm>
          <a:prstGeom prst="rect">
            <a:avLst/>
          </a:prstGeom>
          <a:solidFill>
            <a:srgbClr val="118AA0"/>
          </a:solidFill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>
              <a:lnSpc>
                <a:spcPts val="5000"/>
              </a:lnSpc>
            </a:pPr>
            <a:endParaRPr lang="ko-KR" altLang="en-US" sz="2800" dirty="0" smtClean="0">
              <a:latin typeface="Champagne &amp; Limousines" panose="020B0502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95325" y="530025"/>
            <a:ext cx="6283325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6000" b="1" dirty="0" smtClean="0">
                <a:solidFill>
                  <a:schemeClr val="bg1"/>
                </a:solidFill>
                <a:latin typeface="Champagne &amp; Limousines" panose="020B0502020202020204" pitchFamily="34" charset="0"/>
                <a:ea typeface="Champagne &amp; Limousines" panose="020B0502020202020204" pitchFamily="34" charset="0"/>
              </a:rPr>
              <a:t>Mouse </a:t>
            </a:r>
            <a:r>
              <a:rPr lang="en-US" altLang="ko-KR" sz="6000" b="1" dirty="0" smtClean="0">
                <a:latin typeface="Champagne &amp; Limousines" panose="020B0502020202020204" pitchFamily="34" charset="0"/>
                <a:ea typeface="Champagne &amp; Limousines" panose="020B0502020202020204" pitchFamily="34" charset="0"/>
              </a:rPr>
              <a:t>Pointing</a:t>
            </a:r>
            <a:endParaRPr lang="ko-KR" altLang="en-US" sz="6000" b="1" dirty="0">
              <a:latin typeface="Champagne &amp; Limousines" panose="020B0502020202020204" pitchFamily="34" charset="0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695325" y="620395"/>
            <a:ext cx="808975" cy="72178"/>
          </a:xfrm>
          <a:prstGeom prst="rect">
            <a:avLst/>
          </a:prstGeom>
          <a:solidFill>
            <a:srgbClr val="118AA0"/>
          </a:solidFill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>
              <a:lnSpc>
                <a:spcPts val="5000"/>
              </a:lnSpc>
            </a:pPr>
            <a:endParaRPr lang="ko-KR" altLang="en-US" sz="2800" dirty="0" smtClean="0">
              <a:latin typeface="Champagne &amp; Limousines" panose="020B0502020202020204" pitchFamily="34" charset="0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513539" y="5210828"/>
            <a:ext cx="1164921" cy="626301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모서리가 둥근 직사각형 19"/>
          <p:cNvSpPr/>
          <p:nvPr/>
        </p:nvSpPr>
        <p:spPr>
          <a:xfrm>
            <a:off x="4268857" y="5674291"/>
            <a:ext cx="3654286" cy="275660"/>
          </a:xfrm>
          <a:prstGeom prst="roundRect">
            <a:avLst>
              <a:gd name="adj" fmla="val 50000"/>
            </a:avLst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7361301" y="1709612"/>
            <a:ext cx="1652259" cy="3434400"/>
          </a:xfrm>
          <a:prstGeom prst="rect">
            <a:avLst/>
          </a:prstGeom>
          <a:solidFill>
            <a:srgbClr val="1077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3194415" y="1709612"/>
            <a:ext cx="1652259" cy="34344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6840" y="3116397"/>
            <a:ext cx="575423" cy="575423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1731" y="3132090"/>
            <a:ext cx="575423" cy="575423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7705" y="3132090"/>
            <a:ext cx="575423" cy="575423"/>
          </a:xfrm>
          <a:prstGeom prst="rect">
            <a:avLst/>
          </a:prstGeom>
        </p:spPr>
      </p:pic>
      <p:grpSp>
        <p:nvGrpSpPr>
          <p:cNvPr id="10" name="그룹 9"/>
          <p:cNvGrpSpPr/>
          <p:nvPr/>
        </p:nvGrpSpPr>
        <p:grpSpPr>
          <a:xfrm>
            <a:off x="3186428" y="2210762"/>
            <a:ext cx="1652260" cy="461998"/>
            <a:chOff x="3186428" y="2210762"/>
            <a:chExt cx="1652260" cy="461998"/>
          </a:xfrm>
        </p:grpSpPr>
        <p:cxnSp>
          <p:nvCxnSpPr>
            <p:cNvPr id="24" name="직선 연결선 23"/>
            <p:cNvCxnSpPr/>
            <p:nvPr/>
          </p:nvCxnSpPr>
          <p:spPr>
            <a:xfrm flipH="1">
              <a:off x="3186428" y="2210762"/>
              <a:ext cx="1652260" cy="0"/>
            </a:xfrm>
            <a:prstGeom prst="line">
              <a:avLst/>
            </a:prstGeom>
            <a:ln w="38100">
              <a:solidFill>
                <a:srgbClr val="262626"/>
              </a:solidFill>
              <a:prstDash val="sysDash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직사각형 28"/>
                <p:cNvSpPr/>
                <p:nvPr/>
              </p:nvSpPr>
              <p:spPr>
                <a:xfrm>
                  <a:off x="3239268" y="2211095"/>
                  <a:ext cx="1546577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𝑝𝑖𝑥𝑒𝑙</m:t>
                        </m:r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ko-KR" altLang="en-US" sz="2400" dirty="0"/>
                </a:p>
              </p:txBody>
            </p:sp>
          </mc:Choice>
          <mc:Fallback xmlns="">
            <p:sp>
              <p:nvSpPr>
                <p:cNvPr id="29" name="직사각형 2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39268" y="2211095"/>
                  <a:ext cx="1546577" cy="461665"/>
                </a:xfrm>
                <a:prstGeom prst="rect">
                  <a:avLst/>
                </a:prstGeom>
                <a:blipFill>
                  <a:blip r:embed="rId5"/>
                  <a:stretch>
                    <a:fillRect b="-2133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" name="그룹 4"/>
          <p:cNvGrpSpPr/>
          <p:nvPr/>
        </p:nvGrpSpPr>
        <p:grpSpPr>
          <a:xfrm>
            <a:off x="4838687" y="2728922"/>
            <a:ext cx="2514628" cy="468409"/>
            <a:chOff x="4838687" y="2728922"/>
            <a:chExt cx="2514628" cy="468409"/>
          </a:xfrm>
        </p:grpSpPr>
        <p:cxnSp>
          <p:nvCxnSpPr>
            <p:cNvPr id="25" name="직선 연결선 24"/>
            <p:cNvCxnSpPr/>
            <p:nvPr/>
          </p:nvCxnSpPr>
          <p:spPr>
            <a:xfrm flipH="1">
              <a:off x="4838687" y="2728922"/>
              <a:ext cx="2514628" cy="0"/>
            </a:xfrm>
            <a:prstGeom prst="line">
              <a:avLst/>
            </a:prstGeom>
            <a:ln w="38100">
              <a:solidFill>
                <a:srgbClr val="262626"/>
              </a:solidFill>
              <a:prstDash val="sysDash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직사각형 33"/>
                <p:cNvSpPr/>
                <p:nvPr/>
              </p:nvSpPr>
              <p:spPr>
                <a:xfrm>
                  <a:off x="5366940" y="2735666"/>
                  <a:ext cx="1465016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𝑝𝑖𝑥𝑒𝑙</m:t>
                        </m:r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ko-KR" altLang="en-US" sz="2400" dirty="0"/>
                </a:p>
              </p:txBody>
            </p:sp>
          </mc:Choice>
          <mc:Fallback xmlns="">
            <p:sp>
              <p:nvSpPr>
                <p:cNvPr id="34" name="직사각형 3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66940" y="2735666"/>
                  <a:ext cx="1465016" cy="461665"/>
                </a:xfrm>
                <a:prstGeom prst="rect">
                  <a:avLst/>
                </a:prstGeom>
                <a:blipFill>
                  <a:blip r:embed="rId6"/>
                  <a:stretch>
                    <a:fillRect b="-2133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" name="그룹 3"/>
          <p:cNvGrpSpPr/>
          <p:nvPr/>
        </p:nvGrpSpPr>
        <p:grpSpPr>
          <a:xfrm>
            <a:off x="4414173" y="3419802"/>
            <a:ext cx="3477558" cy="487065"/>
            <a:chOff x="4414173" y="3419802"/>
            <a:chExt cx="3477558" cy="487065"/>
          </a:xfrm>
        </p:grpSpPr>
        <p:cxnSp>
          <p:nvCxnSpPr>
            <p:cNvPr id="7" name="직선 연결선 6"/>
            <p:cNvCxnSpPr>
              <a:stCxn id="15" idx="1"/>
            </p:cNvCxnSpPr>
            <p:nvPr/>
          </p:nvCxnSpPr>
          <p:spPr>
            <a:xfrm flipH="1">
              <a:off x="4414173" y="3419802"/>
              <a:ext cx="3477558" cy="0"/>
            </a:xfrm>
            <a:prstGeom prst="line">
              <a:avLst/>
            </a:prstGeom>
            <a:ln w="38100">
              <a:solidFill>
                <a:srgbClr val="262626"/>
              </a:solidFill>
              <a:prstDash val="sysDash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직사각형 27"/>
                <p:cNvSpPr/>
                <p:nvPr/>
              </p:nvSpPr>
              <p:spPr>
                <a:xfrm>
                  <a:off x="5392025" y="3445202"/>
                  <a:ext cx="1407950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400" i="1" smtClean="0"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𝑚𝑠</m:t>
                        </m:r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ko-KR" altLang="en-US" sz="2400" dirty="0"/>
                </a:p>
              </p:txBody>
            </p:sp>
          </mc:Choice>
          <mc:Fallback xmlns="">
            <p:sp>
              <p:nvSpPr>
                <p:cNvPr id="28" name="직사각형 2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92025" y="3445202"/>
                  <a:ext cx="1407950" cy="461665"/>
                </a:xfrm>
                <a:prstGeom prst="rect">
                  <a:avLst/>
                </a:prstGeom>
                <a:blipFill>
                  <a:blip r:embed="rId7"/>
                  <a:stretch>
                    <a:fillRect b="-1973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4" name="그룹 13"/>
          <p:cNvGrpSpPr/>
          <p:nvPr/>
        </p:nvGrpSpPr>
        <p:grpSpPr>
          <a:xfrm>
            <a:off x="3186427" y="4052196"/>
            <a:ext cx="5819146" cy="838069"/>
            <a:chOff x="3186427" y="4052196"/>
            <a:chExt cx="5819146" cy="838069"/>
          </a:xfrm>
        </p:grpSpPr>
        <p:sp>
          <p:nvSpPr>
            <p:cNvPr id="27" name="직사각형 26"/>
            <p:cNvSpPr/>
            <p:nvPr/>
          </p:nvSpPr>
          <p:spPr>
            <a:xfrm>
              <a:off x="3186427" y="4052196"/>
              <a:ext cx="5819146" cy="838069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eaLnBrk="1" hangingPunct="1">
                <a:defRPr/>
              </a:pPr>
              <a:endParaRPr lang="ko-KR" altLang="en-US" b="1" dirty="0" smtClean="0">
                <a:solidFill>
                  <a:srgbClr val="B41018"/>
                </a:solidFill>
                <a:latin typeface="Champagne &amp; Limousines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/>
                <p:cNvSpPr txBox="1"/>
                <p:nvPr/>
              </p:nvSpPr>
              <p:spPr>
                <a:xfrm>
                  <a:off x="3708872" y="4225009"/>
                  <a:ext cx="4774256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3200" b="0" i="1" smtClean="0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altLang="ko-KR" sz="3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unc>
                          <m:funcPr>
                            <m:ctrlPr>
                              <a:rPr lang="en-US" altLang="ko-KR" sz="320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altLang="ko-KR" sz="32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3200" b="0" i="0" smtClean="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altLang="ko-KR" sz="32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fName>
                          <m:e>
                            <m:r>
                              <a:rPr lang="en-US" altLang="ko-KR" sz="32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ko-KR" sz="3200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  <m:r>
                              <a:rPr lang="en-US" altLang="ko-KR" sz="3200" b="0" i="1" smtClean="0">
                                <a:latin typeface="Cambria Math" panose="02040503050406030204" pitchFamily="18" charset="0"/>
                              </a:rPr>
                              <m:t>/</m:t>
                            </m:r>
                            <m:sSub>
                              <m:sSubPr>
                                <m:ctrlPr>
                                  <a:rPr lang="en-US" altLang="ko-KR" sz="32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3200" b="0" i="1" smtClean="0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altLang="ko-KR" sz="3200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sub>
                            </m:sSub>
                          </m:e>
                        </m:func>
                        <m:r>
                          <a:rPr lang="en-US" altLang="ko-KR" sz="3200" b="0" i="1" smtClean="0">
                            <a:latin typeface="Cambria Math" panose="02040503050406030204" pitchFamily="18" charset="0"/>
                          </a:rPr>
                          <m:t>+1)/</m:t>
                        </m:r>
                        <m:r>
                          <a:rPr lang="en-US" altLang="ko-KR" sz="3200" b="0" i="1" smtClean="0">
                            <a:latin typeface="Cambria Math" panose="02040503050406030204" pitchFamily="18" charset="0"/>
                          </a:rPr>
                          <m:t>𝑀𝑇</m:t>
                        </m:r>
                      </m:oMath>
                    </m:oMathPara>
                  </a14:m>
                  <a:endParaRPr lang="ko-KR" altLang="en-US" sz="3200" dirty="0"/>
                </a:p>
              </p:txBody>
            </p:sp>
          </mc:Choice>
          <mc:Fallback xmlns="">
            <p:sp>
              <p:nvSpPr>
                <p:cNvPr id="26" name="TextBox 2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08872" y="4225009"/>
                  <a:ext cx="4774256" cy="492443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custDataLst>
      <p:tags r:id="rId1"/>
    </p:custDataLst>
    <p:extLst>
      <p:ext uri="{BB962C8B-B14F-4D97-AF65-F5344CB8AC3E}">
        <p14:creationId xmlns:p14="http://schemas.microsoft.com/office/powerpoint/2010/main" val="1486178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678"/>
    </mc:Choice>
    <mc:Fallback xmlns="">
      <p:transition spd="slow" advTm="446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-1.11111E-6 L -0.33386 -1.11111E-6 " pathEditMode="relative" rAng="0" ptsTypes="AA">
                                      <p:cBhvr>
                                        <p:cTn id="6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69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75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3386 -1.11111E-6 L -3.33333E-6 -1.11111E-6 " pathEditMode="relative" rAng="0" ptsTypes="AA">
                                      <p:cBhvr>
                                        <p:cTn id="16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628" y="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695324" y="728661"/>
            <a:ext cx="3104516" cy="630000"/>
          </a:xfrm>
          <a:prstGeom prst="rect">
            <a:avLst/>
          </a:prstGeom>
          <a:solidFill>
            <a:srgbClr val="118AA0"/>
          </a:solidFill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>
              <a:lnSpc>
                <a:spcPts val="5000"/>
              </a:lnSpc>
            </a:pPr>
            <a:endParaRPr lang="ko-KR" altLang="en-US" sz="2800" dirty="0" smtClean="0">
              <a:latin typeface="Champagne &amp; Limousines" panose="020B0502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95325" y="530025"/>
            <a:ext cx="6283325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6000" b="1" dirty="0" smtClean="0">
                <a:solidFill>
                  <a:schemeClr val="bg1"/>
                </a:solidFill>
                <a:latin typeface="Champagne &amp; Limousines" panose="020B0502020202020204" pitchFamily="34" charset="0"/>
                <a:ea typeface="Champagne &amp; Limousines" panose="020B0502020202020204" pitchFamily="34" charset="0"/>
              </a:rPr>
              <a:t>Keyboard </a:t>
            </a:r>
            <a:r>
              <a:rPr lang="en-US" altLang="ko-KR" sz="6000" b="1" dirty="0" smtClean="0">
                <a:latin typeface="Champagne &amp; Limousines" panose="020B0502020202020204" pitchFamily="34" charset="0"/>
                <a:ea typeface="Champagne &amp; Limousines" panose="020B0502020202020204" pitchFamily="34" charset="0"/>
              </a:rPr>
              <a:t>Typing</a:t>
            </a:r>
            <a:endParaRPr lang="ko-KR" altLang="en-US" sz="6000" b="1" dirty="0">
              <a:latin typeface="Champagne &amp; Limousines" panose="020B0502020202020204" pitchFamily="34" charset="0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695325" y="620395"/>
            <a:ext cx="808975" cy="72178"/>
          </a:xfrm>
          <a:prstGeom prst="rect">
            <a:avLst/>
          </a:prstGeom>
          <a:solidFill>
            <a:srgbClr val="118AA0"/>
          </a:solidFill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>
              <a:lnSpc>
                <a:spcPts val="5000"/>
              </a:lnSpc>
            </a:pPr>
            <a:endParaRPr lang="ko-KR" altLang="en-US" sz="2800" dirty="0" smtClean="0">
              <a:latin typeface="Champagne &amp; Limousines" panose="020B0502020202020204" pitchFamily="34" charset="0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1055688" y="1628776"/>
            <a:ext cx="10080625" cy="3582052"/>
          </a:xfrm>
          <a:prstGeom prst="roundRect">
            <a:avLst>
              <a:gd name="adj" fmla="val 6744"/>
            </a:avLst>
          </a:prstGeom>
          <a:solidFill>
            <a:schemeClr val="bg1">
              <a:lumMod val="95000"/>
            </a:schemeClr>
          </a:solidFill>
          <a:ln w="152400">
            <a:solidFill>
              <a:srgbClr val="2626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180000" rIns="360000" rtlCol="0" anchor="t"/>
          <a:lstStyle/>
          <a:p>
            <a:r>
              <a:rPr lang="en-US" altLang="ko-KR" sz="3200" b="1" dirty="0">
                <a:solidFill>
                  <a:schemeClr val="tx1"/>
                </a:solidFill>
                <a:latin typeface="Champagne &amp; Limousines" panose="020B0502020202020204" pitchFamily="34" charset="0"/>
                <a:ea typeface="Champagne &amp; Limousines" panose="020B0502020202020204" pitchFamily="34" charset="0"/>
              </a:rPr>
              <a:t>The Gettysburg </a:t>
            </a:r>
            <a:r>
              <a:rPr lang="en-US" altLang="ko-KR" sz="3200" b="1" dirty="0" smtClean="0">
                <a:solidFill>
                  <a:schemeClr val="tx1"/>
                </a:solidFill>
                <a:latin typeface="Champagne &amp; Limousines" panose="020B0502020202020204" pitchFamily="34" charset="0"/>
                <a:ea typeface="Champagne &amp; Limousines" panose="020B0502020202020204" pitchFamily="34" charset="0"/>
              </a:rPr>
              <a:t>Address</a:t>
            </a:r>
          </a:p>
          <a:p>
            <a:r>
              <a:rPr lang="en-US" altLang="ko-KR" sz="2400" i="1" dirty="0" smtClean="0">
                <a:solidFill>
                  <a:schemeClr val="tx1"/>
                </a:solidFill>
                <a:latin typeface="Champagne &amp; Limousines" panose="020B0502020202020204" pitchFamily="34" charset="0"/>
                <a:ea typeface="Champagne &amp; Limousines" panose="020B0502020202020204" pitchFamily="34" charset="0"/>
              </a:rPr>
              <a:t>Four </a:t>
            </a:r>
            <a:r>
              <a:rPr lang="en-US" altLang="ko-KR" sz="2400" i="1" dirty="0">
                <a:solidFill>
                  <a:schemeClr val="tx1"/>
                </a:solidFill>
                <a:latin typeface="Champagne &amp; Limousines" panose="020B0502020202020204" pitchFamily="34" charset="0"/>
                <a:ea typeface="Champagne &amp; Limousines" panose="020B0502020202020204" pitchFamily="34" charset="0"/>
              </a:rPr>
              <a:t>score and seven years ago our fathers brought forth on this </a:t>
            </a:r>
            <a:r>
              <a:rPr lang="en-US" altLang="ko-KR" sz="2400" b="1" i="1" dirty="0" err="1" smtClean="0">
                <a:solidFill>
                  <a:srgbClr val="C00000"/>
                </a:solidFill>
                <a:latin typeface="Champagne &amp; Limousines" panose="020B0502020202020204" pitchFamily="34" charset="0"/>
                <a:ea typeface="Champagne &amp; Limousines" panose="020B0502020202020204" pitchFamily="34" charset="0"/>
              </a:rPr>
              <a:t>contttinent</a:t>
            </a:r>
            <a:r>
              <a:rPr lang="en-US" altLang="ko-KR" sz="2400" i="1" dirty="0" smtClean="0">
                <a:solidFill>
                  <a:schemeClr val="tx1"/>
                </a:solidFill>
                <a:latin typeface="Champagne &amp; Limousines" panose="020B0502020202020204" pitchFamily="34" charset="0"/>
                <a:ea typeface="Champagne &amp; Limousines" panose="020B0502020202020204" pitchFamily="34" charset="0"/>
              </a:rPr>
              <a:t>, </a:t>
            </a:r>
            <a:r>
              <a:rPr lang="en-US" altLang="ko-KR" sz="2400" i="1" dirty="0">
                <a:solidFill>
                  <a:schemeClr val="tx1"/>
                </a:solidFill>
                <a:latin typeface="Champagne &amp; Limousines" panose="020B0502020202020204" pitchFamily="34" charset="0"/>
                <a:ea typeface="Champagne &amp; Limousines" panose="020B0502020202020204" pitchFamily="34" charset="0"/>
              </a:rPr>
              <a:t>a new nation, conceived in Liberty, and dedicated to the proposition that all men are created equal. Now we are </a:t>
            </a:r>
            <a:r>
              <a:rPr lang="en-US" altLang="ko-KR" sz="2400" b="1" i="1" dirty="0" err="1" smtClean="0">
                <a:solidFill>
                  <a:srgbClr val="C00000"/>
                </a:solidFill>
                <a:latin typeface="Champagne &amp; Limousines" panose="020B0502020202020204" pitchFamily="34" charset="0"/>
                <a:ea typeface="Champagne &amp; Limousines" panose="020B0502020202020204" pitchFamily="34" charset="0"/>
              </a:rPr>
              <a:t>engggaged</a:t>
            </a:r>
            <a:r>
              <a:rPr lang="en-US" altLang="ko-KR" sz="2400" i="1" dirty="0" smtClean="0">
                <a:solidFill>
                  <a:schemeClr val="tx1"/>
                </a:solidFill>
                <a:latin typeface="Champagne &amp; Limousines" panose="020B0502020202020204" pitchFamily="34" charset="0"/>
                <a:ea typeface="Champagne &amp; Limousines" panose="020B0502020202020204" pitchFamily="34" charset="0"/>
              </a:rPr>
              <a:t> </a:t>
            </a:r>
            <a:r>
              <a:rPr lang="en-US" altLang="ko-KR" sz="2400" i="1" dirty="0">
                <a:solidFill>
                  <a:schemeClr val="tx1"/>
                </a:solidFill>
                <a:latin typeface="Champagne &amp; Limousines" panose="020B0502020202020204" pitchFamily="34" charset="0"/>
                <a:ea typeface="Champagne &amp; Limousines" panose="020B0502020202020204" pitchFamily="34" charset="0"/>
              </a:rPr>
              <a:t>in a great civil </a:t>
            </a:r>
            <a:r>
              <a:rPr lang="en-US" altLang="ko-KR" sz="2400" i="1" dirty="0" smtClean="0">
                <a:solidFill>
                  <a:schemeClr val="tx1"/>
                </a:solidFill>
                <a:latin typeface="Champagne &amp; Limousines" panose="020B0502020202020204" pitchFamily="34" charset="0"/>
                <a:ea typeface="Champagne &amp; Limousines" panose="020B0502020202020204" pitchFamily="34" charset="0"/>
              </a:rPr>
              <a:t>war…</a:t>
            </a:r>
            <a:endParaRPr lang="ko" altLang="en-US" sz="2400" i="1" dirty="0">
              <a:solidFill>
                <a:schemeClr val="tx1"/>
              </a:solidFill>
              <a:latin typeface="Champagne &amp; Limousines" panose="020B0502020202020204" pitchFamily="34" charset="0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513539" y="5210828"/>
            <a:ext cx="1164921" cy="626301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모서리가 둥근 직사각형 19"/>
          <p:cNvSpPr/>
          <p:nvPr/>
        </p:nvSpPr>
        <p:spPr>
          <a:xfrm>
            <a:off x="4268857" y="5674291"/>
            <a:ext cx="3654286" cy="275660"/>
          </a:xfrm>
          <a:prstGeom prst="roundRect">
            <a:avLst>
              <a:gd name="adj" fmla="val 50000"/>
            </a:avLst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/>
          <p:cNvGrpSpPr/>
          <p:nvPr/>
        </p:nvGrpSpPr>
        <p:grpSpPr>
          <a:xfrm>
            <a:off x="3186427" y="4052196"/>
            <a:ext cx="5819146" cy="838069"/>
            <a:chOff x="3186427" y="4052196"/>
            <a:chExt cx="5819146" cy="838069"/>
          </a:xfrm>
        </p:grpSpPr>
        <p:sp>
          <p:nvSpPr>
            <p:cNvPr id="25" name="직사각형 24"/>
            <p:cNvSpPr/>
            <p:nvPr/>
          </p:nvSpPr>
          <p:spPr>
            <a:xfrm>
              <a:off x="3186427" y="4052196"/>
              <a:ext cx="5819146" cy="838069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eaLnBrk="1" hangingPunct="1">
                <a:defRPr/>
              </a:pPr>
              <a:endParaRPr lang="ko-KR" altLang="en-US" b="1" dirty="0" smtClean="0">
                <a:solidFill>
                  <a:srgbClr val="B41018"/>
                </a:solidFill>
                <a:latin typeface="Champagne &amp; Limousines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/>
                <p:cNvSpPr txBox="1"/>
                <p:nvPr/>
              </p:nvSpPr>
              <p:spPr>
                <a:xfrm>
                  <a:off x="3884272" y="4225009"/>
                  <a:ext cx="4138121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3200" b="0" i="1" smtClean="0">
                            <a:latin typeface="Cambria Math" panose="02040503050406030204" pitchFamily="18" charset="0"/>
                          </a:rPr>
                          <m:t>𝑁𝑊𝑃𝑀</m:t>
                        </m:r>
                        <m:r>
                          <a:rPr lang="en-US" altLang="ko-KR" sz="3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ko-KR" sz="3200" b="0" i="1" smtClean="0">
                            <a:latin typeface="Cambria Math" panose="02040503050406030204" pitchFamily="18" charset="0"/>
                          </a:rPr>
                          <m:t>𝑊𝑃𝑀</m:t>
                        </m:r>
                        <m:r>
                          <a:rPr lang="en-US" altLang="ko-KR" sz="32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sz="3200" b="0" i="1" smtClean="0">
                            <a:latin typeface="Cambria Math" panose="02040503050406030204" pitchFamily="18" charset="0"/>
                          </a:rPr>
                          <m:t>𝐸𝑊</m:t>
                        </m:r>
                      </m:oMath>
                    </m:oMathPara>
                  </a14:m>
                  <a:endParaRPr lang="ko-KR" altLang="en-US" sz="3200" dirty="0"/>
                </a:p>
              </p:txBody>
            </p:sp>
          </mc:Choice>
          <mc:Fallback xmlns="">
            <p:sp>
              <p:nvSpPr>
                <p:cNvPr id="26" name="TextBox 2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84272" y="4225009"/>
                  <a:ext cx="4138121" cy="492443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" name="그룹 1"/>
          <p:cNvGrpSpPr/>
          <p:nvPr/>
        </p:nvGrpSpPr>
        <p:grpSpPr>
          <a:xfrm>
            <a:off x="1391179" y="2356461"/>
            <a:ext cx="9408002" cy="1864928"/>
            <a:chOff x="1391179" y="2356461"/>
            <a:chExt cx="9408002" cy="1864928"/>
          </a:xfrm>
        </p:grpSpPr>
        <p:sp>
          <p:nvSpPr>
            <p:cNvPr id="27" name="모서리가 둥근 직사각형 26"/>
            <p:cNvSpPr/>
            <p:nvPr/>
          </p:nvSpPr>
          <p:spPr>
            <a:xfrm>
              <a:off x="1412113" y="2356461"/>
              <a:ext cx="9387068" cy="1123613"/>
            </a:xfrm>
            <a:prstGeom prst="roundRect">
              <a:avLst/>
            </a:prstGeom>
            <a:noFill/>
            <a:ln w="38100">
              <a:solidFill>
                <a:srgbClr val="262626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8" name="직선 연결선 27"/>
            <p:cNvCxnSpPr/>
            <p:nvPr/>
          </p:nvCxnSpPr>
          <p:spPr>
            <a:xfrm>
              <a:off x="1909823" y="3480074"/>
              <a:ext cx="0" cy="314175"/>
            </a:xfrm>
            <a:prstGeom prst="line">
              <a:avLst/>
            </a:prstGeom>
            <a:ln w="38100">
              <a:solidFill>
                <a:srgbClr val="262626"/>
              </a:solidFill>
              <a:prstDash val="sysDash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직사각형 30"/>
                <p:cNvSpPr/>
                <p:nvPr/>
              </p:nvSpPr>
              <p:spPr>
                <a:xfrm>
                  <a:off x="1391179" y="3759724"/>
                  <a:ext cx="1044966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𝑊𝑃𝑀</m:t>
                        </m:r>
                      </m:oMath>
                    </m:oMathPara>
                  </a14:m>
                  <a:endParaRPr lang="ko-KR" altLang="en-US" sz="2400" dirty="0"/>
                </a:p>
              </p:txBody>
            </p:sp>
          </mc:Choice>
          <mc:Fallback xmlns="">
            <p:sp>
              <p:nvSpPr>
                <p:cNvPr id="31" name="직사각형 3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91179" y="3759724"/>
                  <a:ext cx="1044966" cy="46166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" name="그룹 2"/>
          <p:cNvGrpSpPr/>
          <p:nvPr/>
        </p:nvGrpSpPr>
        <p:grpSpPr>
          <a:xfrm>
            <a:off x="5953332" y="2710261"/>
            <a:ext cx="4241888" cy="1307319"/>
            <a:chOff x="5953332" y="2710261"/>
            <a:chExt cx="4241888" cy="1307319"/>
          </a:xfrm>
        </p:grpSpPr>
        <p:cxnSp>
          <p:nvCxnSpPr>
            <p:cNvPr id="35" name="꺾인 연결선 34"/>
            <p:cNvCxnSpPr/>
            <p:nvPr/>
          </p:nvCxnSpPr>
          <p:spPr>
            <a:xfrm>
              <a:off x="5953332" y="3429000"/>
              <a:ext cx="3474631" cy="365249"/>
            </a:xfrm>
            <a:prstGeom prst="bentConnector3">
              <a:avLst>
                <a:gd name="adj1" fmla="val -1"/>
              </a:avLst>
            </a:prstGeom>
            <a:ln w="38100">
              <a:solidFill>
                <a:srgbClr val="262626"/>
              </a:solidFill>
              <a:prstDash val="sysDash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40"/>
            <p:cNvCxnSpPr/>
            <p:nvPr/>
          </p:nvCxnSpPr>
          <p:spPr>
            <a:xfrm flipH="1">
              <a:off x="9427963" y="2710261"/>
              <a:ext cx="30223" cy="1083988"/>
            </a:xfrm>
            <a:prstGeom prst="line">
              <a:avLst/>
            </a:prstGeom>
            <a:ln w="38100">
              <a:solidFill>
                <a:srgbClr val="262626"/>
              </a:solidFill>
              <a:prstDash val="sysDash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직사각형 42"/>
                <p:cNvSpPr/>
                <p:nvPr/>
              </p:nvSpPr>
              <p:spPr>
                <a:xfrm>
                  <a:off x="9405388" y="3555915"/>
                  <a:ext cx="789832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𝐸𝑊</m:t>
                        </m:r>
                      </m:oMath>
                    </m:oMathPara>
                  </a14:m>
                  <a:endParaRPr lang="ko-KR" altLang="en-US" sz="2400" dirty="0"/>
                </a:p>
              </p:txBody>
            </p:sp>
          </mc:Choice>
          <mc:Fallback xmlns="">
            <p:sp>
              <p:nvSpPr>
                <p:cNvPr id="43" name="직사각형 4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05388" y="3555915"/>
                  <a:ext cx="789832" cy="46166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custDataLst>
      <p:tags r:id="rId1"/>
    </p:custDataLst>
    <p:extLst>
      <p:ext uri="{BB962C8B-B14F-4D97-AF65-F5344CB8AC3E}">
        <p14:creationId xmlns:p14="http://schemas.microsoft.com/office/powerpoint/2010/main" val="2195684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621"/>
    </mc:Choice>
    <mc:Fallback xmlns="">
      <p:transition spd="slow" advTm="336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695323" y="728661"/>
            <a:ext cx="2881253" cy="630000"/>
          </a:xfrm>
          <a:prstGeom prst="rect">
            <a:avLst/>
          </a:prstGeom>
          <a:solidFill>
            <a:srgbClr val="118AA0"/>
          </a:solidFill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>
              <a:lnSpc>
                <a:spcPts val="5000"/>
              </a:lnSpc>
            </a:pPr>
            <a:endParaRPr lang="ko-KR" altLang="en-US" sz="2800" dirty="0" smtClean="0">
              <a:latin typeface="Champagne &amp; Limousines" panose="020B0502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95325" y="530025"/>
            <a:ext cx="6283325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6000" b="1" dirty="0" smtClean="0">
                <a:solidFill>
                  <a:schemeClr val="bg1"/>
                </a:solidFill>
                <a:latin typeface="Champagne &amp; Limousines" panose="020B0502020202020204" pitchFamily="34" charset="0"/>
                <a:ea typeface="Champagne &amp; Limousines" panose="020B0502020202020204" pitchFamily="34" charset="0"/>
              </a:rPr>
              <a:t>Selective </a:t>
            </a:r>
            <a:r>
              <a:rPr lang="en-US" altLang="ko-KR" sz="6000" b="1" dirty="0" smtClean="0">
                <a:latin typeface="Champagne &amp; Limousines" panose="020B0502020202020204" pitchFamily="34" charset="0"/>
                <a:ea typeface="Champagne &amp; Limousines" panose="020B0502020202020204" pitchFamily="34" charset="0"/>
              </a:rPr>
              <a:t>Attention</a:t>
            </a:r>
            <a:endParaRPr lang="ko-KR" altLang="en-US" sz="6000" b="1" dirty="0">
              <a:latin typeface="Champagne &amp; Limousines" panose="020B0502020202020204" pitchFamily="34" charset="0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695325" y="620395"/>
            <a:ext cx="808975" cy="72178"/>
          </a:xfrm>
          <a:prstGeom prst="rect">
            <a:avLst/>
          </a:prstGeom>
          <a:solidFill>
            <a:srgbClr val="118AA0"/>
          </a:solidFill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>
              <a:lnSpc>
                <a:spcPts val="5000"/>
              </a:lnSpc>
            </a:pPr>
            <a:endParaRPr lang="ko-KR" altLang="en-US" sz="2800" dirty="0" smtClean="0">
              <a:latin typeface="Champagne &amp; Limousines" panose="020B0502020202020204" pitchFamily="34" charset="0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1055688" y="1628776"/>
            <a:ext cx="10080625" cy="3582052"/>
          </a:xfrm>
          <a:prstGeom prst="roundRect">
            <a:avLst>
              <a:gd name="adj" fmla="val 6744"/>
            </a:avLst>
          </a:prstGeom>
          <a:solidFill>
            <a:schemeClr val="bg1">
              <a:lumMod val="95000"/>
            </a:schemeClr>
          </a:solidFill>
          <a:ln w="152400">
            <a:solidFill>
              <a:srgbClr val="2626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5513539" y="5210828"/>
            <a:ext cx="1164921" cy="626301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모서리가 둥근 직사각형 19"/>
          <p:cNvSpPr/>
          <p:nvPr/>
        </p:nvSpPr>
        <p:spPr>
          <a:xfrm>
            <a:off x="4268857" y="5674291"/>
            <a:ext cx="3654286" cy="275660"/>
          </a:xfrm>
          <a:prstGeom prst="roundRect">
            <a:avLst>
              <a:gd name="adj" fmla="val 50000"/>
            </a:avLst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연결선 2"/>
          <p:cNvCxnSpPr/>
          <p:nvPr/>
        </p:nvCxnSpPr>
        <p:spPr>
          <a:xfrm flipH="1">
            <a:off x="4409440" y="1628775"/>
            <a:ext cx="10160" cy="3582053"/>
          </a:xfrm>
          <a:prstGeom prst="line">
            <a:avLst/>
          </a:prstGeom>
          <a:ln w="38100">
            <a:solidFill>
              <a:srgbClr val="2626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 flipH="1">
            <a:off x="7758080" y="1628775"/>
            <a:ext cx="10160" cy="3582053"/>
          </a:xfrm>
          <a:prstGeom prst="line">
            <a:avLst/>
          </a:prstGeom>
          <a:ln w="38100">
            <a:solidFill>
              <a:srgbClr val="2626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/>
          <p:cNvSpPr/>
          <p:nvPr/>
        </p:nvSpPr>
        <p:spPr>
          <a:xfrm>
            <a:off x="2039095" y="1959199"/>
            <a:ext cx="16917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rgbClr val="262626"/>
                </a:solidFill>
                <a:latin typeface="Champagne &amp; Limousines" panose="020B0502020202020204" pitchFamily="34" charset="0"/>
                <a:ea typeface="Champagne &amp; Limousines" panose="020B0502020202020204" pitchFamily="34" charset="0"/>
              </a:rPr>
              <a:t>Word Phase</a:t>
            </a:r>
            <a:endParaRPr lang="ko-KR" altLang="en-US" sz="2400" dirty="0">
              <a:solidFill>
                <a:srgbClr val="262626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4978302" y="2635795"/>
            <a:ext cx="2236510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7200" b="1" dirty="0" smtClean="0">
                <a:solidFill>
                  <a:srgbClr val="B41018"/>
                </a:solidFill>
                <a:latin typeface="Champagne &amp; Limousines" panose="020B0502020202020204" pitchFamily="34" charset="0"/>
                <a:ea typeface="Champagne &amp; Limousines" panose="020B0502020202020204" pitchFamily="34" charset="0"/>
              </a:rPr>
              <a:t>XXXX</a:t>
            </a:r>
            <a:endParaRPr lang="ko-KR" altLang="en-US" sz="7200" dirty="0">
              <a:solidFill>
                <a:srgbClr val="B41018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8603910" y="2635795"/>
            <a:ext cx="1672253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7200" b="1" dirty="0" smtClean="0">
                <a:solidFill>
                  <a:srgbClr val="118AA0"/>
                </a:solidFill>
                <a:latin typeface="Champagne &amp; Limousines" panose="020B0502020202020204" pitchFamily="34" charset="0"/>
                <a:ea typeface="Champagne &amp; Limousines" panose="020B0502020202020204" pitchFamily="34" charset="0"/>
              </a:rPr>
              <a:t>RED</a:t>
            </a:r>
            <a:endParaRPr lang="ko-KR" altLang="en-US" sz="7200" dirty="0">
              <a:solidFill>
                <a:srgbClr val="118AA0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2048838" y="2635795"/>
            <a:ext cx="1672253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7200" b="1" dirty="0" smtClean="0">
                <a:solidFill>
                  <a:srgbClr val="262626"/>
                </a:solidFill>
                <a:latin typeface="Champagne &amp; Limousines" panose="020B0502020202020204" pitchFamily="34" charset="0"/>
                <a:ea typeface="Champagne &amp; Limousines" panose="020B0502020202020204" pitchFamily="34" charset="0"/>
              </a:rPr>
              <a:t>RED</a:t>
            </a:r>
            <a:endParaRPr lang="ko-KR" altLang="en-US" sz="7200" dirty="0">
              <a:solidFill>
                <a:srgbClr val="262626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5232622" y="1959199"/>
            <a:ext cx="172675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rgbClr val="262626"/>
                </a:solidFill>
                <a:latin typeface="Champagne &amp; Limousines" panose="020B0502020202020204" pitchFamily="34" charset="0"/>
                <a:ea typeface="Champagne &amp; Limousines" panose="020B0502020202020204" pitchFamily="34" charset="0"/>
              </a:rPr>
              <a:t>Color Phase</a:t>
            </a:r>
            <a:endParaRPr lang="ko-KR" altLang="en-US" sz="2400" dirty="0">
              <a:solidFill>
                <a:srgbClr val="262626"/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8194080" y="1959199"/>
            <a:ext cx="248702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rgbClr val="262626"/>
                </a:solidFill>
                <a:latin typeface="Champagne &amp; Limousines" panose="020B0502020202020204" pitchFamily="34" charset="0"/>
                <a:ea typeface="Champagne &amp; Limousines" panose="020B0502020202020204" pitchFamily="34" charset="0"/>
              </a:rPr>
              <a:t>Color-Word Phase</a:t>
            </a:r>
            <a:endParaRPr lang="ko-KR" altLang="en-US" sz="2400" dirty="0">
              <a:solidFill>
                <a:srgbClr val="262626"/>
              </a:solidFill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3186427" y="4052196"/>
            <a:ext cx="5819146" cy="838069"/>
            <a:chOff x="3186427" y="4052196"/>
            <a:chExt cx="5819146" cy="838069"/>
          </a:xfrm>
        </p:grpSpPr>
        <p:sp>
          <p:nvSpPr>
            <p:cNvPr id="36" name="직사각형 35"/>
            <p:cNvSpPr/>
            <p:nvPr/>
          </p:nvSpPr>
          <p:spPr>
            <a:xfrm>
              <a:off x="3186427" y="4052196"/>
              <a:ext cx="5819146" cy="838069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eaLnBrk="1" hangingPunct="1">
                <a:defRPr/>
              </a:pPr>
              <a:endParaRPr lang="ko-KR" altLang="en-US" b="1" dirty="0" smtClean="0">
                <a:solidFill>
                  <a:srgbClr val="B41018"/>
                </a:solidFill>
                <a:latin typeface="Champagne &amp; Limousines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/>
                <p:cNvSpPr txBox="1"/>
                <p:nvPr/>
              </p:nvSpPr>
              <p:spPr>
                <a:xfrm>
                  <a:off x="3447261" y="4225009"/>
                  <a:ext cx="5297476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32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altLang="ko-KR" sz="3200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  <m:r>
                          <a:rPr lang="en-US" altLang="ko-KR" sz="3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ko-KR" sz="3200" b="0" i="1" smtClean="0">
                            <a:latin typeface="Cambria Math" panose="02040503050406030204" pitchFamily="18" charset="0"/>
                          </a:rPr>
                          <m:t>𝐶𝑊</m:t>
                        </m:r>
                        <m:r>
                          <a:rPr lang="en-US" altLang="ko-KR" sz="3200" b="0" i="1" smtClean="0">
                            <a:latin typeface="Cambria Math" panose="02040503050406030204" pitchFamily="18" charset="0"/>
                          </a:rPr>
                          <m:t>−(</m:t>
                        </m:r>
                        <m:r>
                          <a:rPr lang="en-US" altLang="ko-KR" sz="32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en-US" altLang="ko-KR" sz="32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m:rPr>
                            <m:sty m:val="p"/>
                          </m:rPr>
                          <a:rPr lang="en-US" altLang="ko-KR" sz="3200" b="0" i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C</m:t>
                        </m:r>
                        <m:r>
                          <a:rPr lang="en-US" altLang="ko-KR" sz="3200" b="0" i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)/(</m:t>
                        </m:r>
                        <m:r>
                          <m:rPr>
                            <m:sty m:val="p"/>
                          </m:rPr>
                          <a:rPr lang="en-US" altLang="ko-KR" sz="3200" b="0" i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W</m:t>
                        </m:r>
                        <m:r>
                          <a:rPr lang="en-US" altLang="ko-KR" sz="3200" b="0" i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altLang="ko-KR" sz="3200" b="0" i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C</m:t>
                        </m:r>
                        <m:r>
                          <a:rPr lang="en-US" altLang="ko-KR" sz="3200" b="0" i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ko-KR" altLang="en-US" sz="3200" dirty="0"/>
                </a:p>
              </p:txBody>
            </p:sp>
          </mc:Choice>
          <mc:Fallback xmlns="">
            <p:sp>
              <p:nvSpPr>
                <p:cNvPr id="37" name="TextBox 3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47261" y="4225009"/>
                  <a:ext cx="5297476" cy="492443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" name="그룹 4"/>
          <p:cNvGrpSpPr/>
          <p:nvPr/>
        </p:nvGrpSpPr>
        <p:grpSpPr>
          <a:xfrm>
            <a:off x="4472940" y="3268578"/>
            <a:ext cx="540997" cy="746369"/>
            <a:chOff x="4472940" y="3268578"/>
            <a:chExt cx="540997" cy="746369"/>
          </a:xfrm>
        </p:grpSpPr>
        <p:cxnSp>
          <p:nvCxnSpPr>
            <p:cNvPr id="43" name="꺾인 연결선 42"/>
            <p:cNvCxnSpPr/>
            <p:nvPr/>
          </p:nvCxnSpPr>
          <p:spPr>
            <a:xfrm rot="10800000" flipV="1">
              <a:off x="4728986" y="3268578"/>
              <a:ext cx="284951" cy="284705"/>
            </a:xfrm>
            <a:prstGeom prst="bentConnector3">
              <a:avLst>
                <a:gd name="adj1" fmla="val 100809"/>
              </a:avLst>
            </a:prstGeom>
            <a:ln w="38100">
              <a:solidFill>
                <a:srgbClr val="262626"/>
              </a:solidFill>
              <a:prstDash val="sysDash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직사각형 43"/>
                <p:cNvSpPr/>
                <p:nvPr/>
              </p:nvSpPr>
              <p:spPr>
                <a:xfrm>
                  <a:off x="4472940" y="3553282"/>
                  <a:ext cx="491545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ko-KR" altLang="en-US" sz="2400" dirty="0"/>
                </a:p>
              </p:txBody>
            </p:sp>
          </mc:Choice>
          <mc:Fallback xmlns="">
            <p:sp>
              <p:nvSpPr>
                <p:cNvPr id="44" name="직사각형 4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72940" y="3553282"/>
                  <a:ext cx="491545" cy="46166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" name="그룹 1"/>
          <p:cNvGrpSpPr/>
          <p:nvPr/>
        </p:nvGrpSpPr>
        <p:grpSpPr>
          <a:xfrm>
            <a:off x="1477393" y="3268578"/>
            <a:ext cx="597471" cy="746369"/>
            <a:chOff x="1477393" y="3268578"/>
            <a:chExt cx="597471" cy="746369"/>
          </a:xfrm>
        </p:grpSpPr>
        <p:cxnSp>
          <p:nvCxnSpPr>
            <p:cNvPr id="50" name="꺾인 연결선 49"/>
            <p:cNvCxnSpPr/>
            <p:nvPr/>
          </p:nvCxnSpPr>
          <p:spPr>
            <a:xfrm rot="10800000" flipV="1">
              <a:off x="1786779" y="3268578"/>
              <a:ext cx="284951" cy="284705"/>
            </a:xfrm>
            <a:prstGeom prst="bentConnector3">
              <a:avLst>
                <a:gd name="adj1" fmla="val 100809"/>
              </a:avLst>
            </a:prstGeom>
            <a:ln w="38100">
              <a:solidFill>
                <a:srgbClr val="262626"/>
              </a:solidFill>
              <a:prstDash val="sysDash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직사각형 50"/>
                <p:cNvSpPr/>
                <p:nvPr/>
              </p:nvSpPr>
              <p:spPr>
                <a:xfrm>
                  <a:off x="1477393" y="3553282"/>
                  <a:ext cx="597471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oMath>
                    </m:oMathPara>
                  </a14:m>
                  <a:endParaRPr lang="ko-KR" altLang="en-US" sz="2400" dirty="0"/>
                </a:p>
              </p:txBody>
            </p:sp>
          </mc:Choice>
          <mc:Fallback xmlns="">
            <p:sp>
              <p:nvSpPr>
                <p:cNvPr id="51" name="직사각형 5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77393" y="3553282"/>
                  <a:ext cx="597471" cy="46166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" name="그룹 6"/>
          <p:cNvGrpSpPr/>
          <p:nvPr/>
        </p:nvGrpSpPr>
        <p:grpSpPr>
          <a:xfrm>
            <a:off x="7963120" y="3268578"/>
            <a:ext cx="781817" cy="746369"/>
            <a:chOff x="7963120" y="3268578"/>
            <a:chExt cx="781817" cy="746369"/>
          </a:xfrm>
        </p:grpSpPr>
        <p:cxnSp>
          <p:nvCxnSpPr>
            <p:cNvPr id="52" name="꺾인 연결선 51"/>
            <p:cNvCxnSpPr/>
            <p:nvPr/>
          </p:nvCxnSpPr>
          <p:spPr>
            <a:xfrm rot="10800000" flipV="1">
              <a:off x="8348706" y="3268578"/>
              <a:ext cx="284951" cy="284705"/>
            </a:xfrm>
            <a:prstGeom prst="bentConnector3">
              <a:avLst>
                <a:gd name="adj1" fmla="val 100809"/>
              </a:avLst>
            </a:prstGeom>
            <a:ln w="38100">
              <a:solidFill>
                <a:srgbClr val="262626"/>
              </a:solidFill>
              <a:prstDash val="sysDash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직사각형 52"/>
                <p:cNvSpPr/>
                <p:nvPr/>
              </p:nvSpPr>
              <p:spPr>
                <a:xfrm>
                  <a:off x="7963120" y="3553282"/>
                  <a:ext cx="781817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𝐶𝑊</m:t>
                        </m:r>
                      </m:oMath>
                    </m:oMathPara>
                  </a14:m>
                  <a:endParaRPr lang="ko-KR" altLang="en-US" sz="2400" dirty="0"/>
                </a:p>
              </p:txBody>
            </p:sp>
          </mc:Choice>
          <mc:Fallback xmlns="">
            <p:sp>
              <p:nvSpPr>
                <p:cNvPr id="53" name="직사각형 5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63120" y="3553282"/>
                  <a:ext cx="781817" cy="46166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0" name="타원형 설명선 29"/>
          <p:cNvSpPr/>
          <p:nvPr/>
        </p:nvSpPr>
        <p:spPr>
          <a:xfrm>
            <a:off x="3320999" y="2419723"/>
            <a:ext cx="1090345" cy="667630"/>
          </a:xfrm>
          <a:prstGeom prst="wedgeEllipseCallout">
            <a:avLst>
              <a:gd name="adj1" fmla="val -24560"/>
              <a:gd name="adj2" fmla="val 62500"/>
            </a:avLst>
          </a:prstGeom>
          <a:solidFill>
            <a:schemeClr val="bg1">
              <a:alpha val="9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defRPr/>
            </a:pPr>
            <a:r>
              <a:rPr lang="en-US" altLang="ko-KR" sz="2400" b="1" dirty="0" smtClean="0">
                <a:latin typeface="Champagne &amp; Limousines" pitchFamily="34" charset="0"/>
              </a:rPr>
              <a:t>RED</a:t>
            </a:r>
            <a:endParaRPr lang="ko-KR" altLang="en-US" sz="2400" b="1" dirty="0" smtClean="0">
              <a:latin typeface="Champagne &amp; Limousines" pitchFamily="34" charset="0"/>
            </a:endParaRPr>
          </a:p>
        </p:txBody>
      </p:sp>
      <p:sp>
        <p:nvSpPr>
          <p:cNvPr id="32" name="타원형 설명선 31"/>
          <p:cNvSpPr/>
          <p:nvPr/>
        </p:nvSpPr>
        <p:spPr>
          <a:xfrm>
            <a:off x="6665575" y="2419723"/>
            <a:ext cx="1090345" cy="667630"/>
          </a:xfrm>
          <a:prstGeom prst="wedgeEllipseCallout">
            <a:avLst>
              <a:gd name="adj1" fmla="val -24560"/>
              <a:gd name="adj2" fmla="val 62500"/>
            </a:avLst>
          </a:prstGeom>
          <a:solidFill>
            <a:schemeClr val="bg1">
              <a:alpha val="9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defRPr/>
            </a:pPr>
            <a:r>
              <a:rPr lang="en-US" altLang="ko-KR" sz="2400" b="1" dirty="0" smtClean="0">
                <a:latin typeface="Champagne &amp; Limousines" pitchFamily="34" charset="0"/>
              </a:rPr>
              <a:t>RED</a:t>
            </a:r>
            <a:endParaRPr lang="ko-KR" altLang="en-US" sz="2400" b="1" dirty="0" smtClean="0">
              <a:latin typeface="Champagne &amp; Limousines" pitchFamily="34" charset="0"/>
            </a:endParaRPr>
          </a:p>
        </p:txBody>
      </p:sp>
      <p:sp>
        <p:nvSpPr>
          <p:cNvPr id="33" name="타원형 설명선 32"/>
          <p:cNvSpPr/>
          <p:nvPr/>
        </p:nvSpPr>
        <p:spPr>
          <a:xfrm>
            <a:off x="9918631" y="2419723"/>
            <a:ext cx="1090345" cy="667630"/>
          </a:xfrm>
          <a:prstGeom prst="wedgeEllipseCallout">
            <a:avLst>
              <a:gd name="adj1" fmla="val -24560"/>
              <a:gd name="adj2" fmla="val 62500"/>
            </a:avLst>
          </a:prstGeom>
          <a:solidFill>
            <a:schemeClr val="bg1">
              <a:alpha val="9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anchor="ctr"/>
          <a:lstStyle>
            <a:lvl1pPr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defRPr/>
            </a:pPr>
            <a:r>
              <a:rPr lang="en-US" altLang="ko-KR" sz="2400" b="1" dirty="0" smtClean="0">
                <a:latin typeface="Champagne &amp; Limousines" pitchFamily="34" charset="0"/>
              </a:rPr>
              <a:t>BLUE</a:t>
            </a:r>
            <a:endParaRPr lang="ko-KR" altLang="en-US" sz="2400" b="1" dirty="0" smtClean="0">
              <a:latin typeface="Champagne &amp; Limousines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90081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6986"/>
    </mc:Choice>
    <mc:Fallback xmlns="">
      <p:transition spd="slow" advTm="569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9" grpId="0"/>
      <p:bldP spid="29" grpId="0"/>
      <p:bldP spid="31" grpId="0"/>
      <p:bldP spid="34" grpId="0"/>
      <p:bldP spid="35" grpId="0"/>
      <p:bldP spid="30" grpId="0" animBg="1"/>
      <p:bldP spid="32" grpId="0" animBg="1"/>
      <p:bldP spid="3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그룹 49"/>
          <p:cNvGrpSpPr/>
          <p:nvPr/>
        </p:nvGrpSpPr>
        <p:grpSpPr>
          <a:xfrm>
            <a:off x="7274956" y="1638613"/>
            <a:ext cx="3858749" cy="3921073"/>
            <a:chOff x="1122302" y="1839781"/>
            <a:chExt cx="3858749" cy="3921073"/>
          </a:xfrm>
        </p:grpSpPr>
        <p:grpSp>
          <p:nvGrpSpPr>
            <p:cNvPr id="51" name="그룹 50"/>
            <p:cNvGrpSpPr/>
            <p:nvPr/>
          </p:nvGrpSpPr>
          <p:grpSpPr>
            <a:xfrm>
              <a:off x="1122302" y="1839781"/>
              <a:ext cx="1088368" cy="3921073"/>
              <a:chOff x="1067884" y="1643727"/>
              <a:chExt cx="1197205" cy="4313180"/>
            </a:xfrm>
          </p:grpSpPr>
          <p:grpSp>
            <p:nvGrpSpPr>
              <p:cNvPr id="68" name="그룹 67"/>
              <p:cNvGrpSpPr/>
              <p:nvPr/>
            </p:nvGrpSpPr>
            <p:grpSpPr>
              <a:xfrm>
                <a:off x="1067884" y="3201764"/>
                <a:ext cx="1197205" cy="1197107"/>
                <a:chOff x="3268958" y="2177838"/>
                <a:chExt cx="1448617" cy="1448500"/>
              </a:xfrm>
            </p:grpSpPr>
            <p:sp>
              <p:nvSpPr>
                <p:cNvPr id="77" name="타원 76"/>
                <p:cNvSpPr>
                  <a:spLocks/>
                </p:cNvSpPr>
                <p:nvPr/>
              </p:nvSpPr>
              <p:spPr>
                <a:xfrm>
                  <a:off x="3268958" y="2177838"/>
                  <a:ext cx="1448617" cy="1448500"/>
                </a:xfrm>
                <a:prstGeom prst="ellipse">
                  <a:avLst/>
                </a:prstGeom>
                <a:solidFill>
                  <a:srgbClr val="595959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b" anchorCtr="0"/>
                <a:lstStyle/>
                <a:p>
                  <a:pPr algn="ctr"/>
                  <a:endParaRPr lang="ko-KR" altLang="en-US" sz="2400" dirty="0">
                    <a:latin typeface="-윤고딕320" panose="02030504000101010101" pitchFamily="18" charset="-127"/>
                    <a:ea typeface="-윤고딕320" panose="02030504000101010101" pitchFamily="18" charset="-127"/>
                  </a:endParaRPr>
                </a:p>
              </p:txBody>
            </p:sp>
            <p:pic>
              <p:nvPicPr>
                <p:cNvPr id="78" name="그림 77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8900000">
                  <a:off x="3557512" y="2640532"/>
                  <a:ext cx="871509" cy="523112"/>
                </a:xfrm>
                <a:prstGeom prst="rect">
                  <a:avLst/>
                </a:prstGeom>
              </p:spPr>
            </p:pic>
          </p:grpSp>
          <p:grpSp>
            <p:nvGrpSpPr>
              <p:cNvPr id="69" name="그룹 68"/>
              <p:cNvGrpSpPr/>
              <p:nvPr/>
            </p:nvGrpSpPr>
            <p:grpSpPr>
              <a:xfrm>
                <a:off x="1067884" y="4759800"/>
                <a:ext cx="1197205" cy="1197107"/>
                <a:chOff x="3475660" y="4113637"/>
                <a:chExt cx="1448617" cy="1448500"/>
              </a:xfrm>
            </p:grpSpPr>
            <p:sp>
              <p:nvSpPr>
                <p:cNvPr id="75" name="타원 74"/>
                <p:cNvSpPr>
                  <a:spLocks/>
                </p:cNvSpPr>
                <p:nvPr/>
              </p:nvSpPr>
              <p:spPr>
                <a:xfrm>
                  <a:off x="3475660" y="4113637"/>
                  <a:ext cx="1448617" cy="1448500"/>
                </a:xfrm>
                <a:prstGeom prst="ellipse">
                  <a:avLst/>
                </a:prstGeom>
                <a:solidFill>
                  <a:srgbClr val="595959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b" anchorCtr="0"/>
                <a:lstStyle/>
                <a:p>
                  <a:pPr algn="ctr"/>
                  <a:endParaRPr lang="ko-KR" altLang="en-US" sz="2400" dirty="0">
                    <a:latin typeface="-윤고딕320" panose="02030504000101010101" pitchFamily="18" charset="-127"/>
                    <a:ea typeface="-윤고딕320" panose="02030504000101010101" pitchFamily="18" charset="-127"/>
                  </a:endParaRPr>
                </a:p>
              </p:txBody>
            </p:sp>
            <p:pic>
              <p:nvPicPr>
                <p:cNvPr id="76" name="그림 75"/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735030" y="4328189"/>
                  <a:ext cx="929876" cy="1019397"/>
                </a:xfrm>
                <a:prstGeom prst="rect">
                  <a:avLst/>
                </a:prstGeom>
              </p:spPr>
            </p:pic>
          </p:grpSp>
          <p:grpSp>
            <p:nvGrpSpPr>
              <p:cNvPr id="71" name="그룹 70"/>
              <p:cNvGrpSpPr/>
              <p:nvPr/>
            </p:nvGrpSpPr>
            <p:grpSpPr>
              <a:xfrm>
                <a:off x="1067884" y="1643727"/>
                <a:ext cx="1197205" cy="1197107"/>
                <a:chOff x="1706051" y="1754458"/>
                <a:chExt cx="1448617" cy="1448500"/>
              </a:xfrm>
            </p:grpSpPr>
            <p:sp>
              <p:nvSpPr>
                <p:cNvPr id="73" name="타원 72"/>
                <p:cNvSpPr>
                  <a:spLocks/>
                </p:cNvSpPr>
                <p:nvPr/>
              </p:nvSpPr>
              <p:spPr>
                <a:xfrm>
                  <a:off x="1706051" y="1754458"/>
                  <a:ext cx="1448617" cy="1448500"/>
                </a:xfrm>
                <a:prstGeom prst="ellipse">
                  <a:avLst/>
                </a:prstGeom>
                <a:solidFill>
                  <a:srgbClr val="595959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b" anchorCtr="0"/>
                <a:lstStyle/>
                <a:p>
                  <a:pPr algn="ctr"/>
                  <a:endParaRPr lang="ko-KR" altLang="en-US" sz="2400" dirty="0">
                    <a:latin typeface="-윤고딕320" panose="02030504000101010101" pitchFamily="18" charset="-127"/>
                    <a:ea typeface="-윤고딕320" panose="02030504000101010101" pitchFamily="18" charset="-127"/>
                  </a:endParaRPr>
                </a:p>
              </p:txBody>
            </p:sp>
            <p:pic>
              <p:nvPicPr>
                <p:cNvPr id="74" name="그림 73"/>
                <p:cNvPicPr>
                  <a:picLocks noChangeAspect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2700000">
                  <a:off x="2125912" y="2015346"/>
                  <a:ext cx="608895" cy="92672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52" name="그룹 51"/>
            <p:cNvGrpSpPr/>
            <p:nvPr/>
          </p:nvGrpSpPr>
          <p:grpSpPr>
            <a:xfrm>
              <a:off x="2557784" y="2550860"/>
              <a:ext cx="1088368" cy="2498914"/>
              <a:chOff x="3758896" y="2427482"/>
              <a:chExt cx="1197205" cy="2748805"/>
            </a:xfrm>
          </p:grpSpPr>
          <p:grpSp>
            <p:nvGrpSpPr>
              <p:cNvPr id="62" name="그룹 61"/>
              <p:cNvGrpSpPr/>
              <p:nvPr/>
            </p:nvGrpSpPr>
            <p:grpSpPr>
              <a:xfrm>
                <a:off x="3758896" y="2427482"/>
                <a:ext cx="1197205" cy="1197107"/>
                <a:chOff x="5781781" y="1607500"/>
                <a:chExt cx="1448617" cy="1448500"/>
              </a:xfrm>
            </p:grpSpPr>
            <p:sp>
              <p:nvSpPr>
                <p:cNvPr id="66" name="타원 65"/>
                <p:cNvSpPr>
                  <a:spLocks/>
                </p:cNvSpPr>
                <p:nvPr/>
              </p:nvSpPr>
              <p:spPr>
                <a:xfrm>
                  <a:off x="5781781" y="1607500"/>
                  <a:ext cx="1448617" cy="1448500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b" anchorCtr="0"/>
                <a:lstStyle/>
                <a:p>
                  <a:pPr algn="ctr"/>
                  <a:endParaRPr lang="ko-KR" altLang="en-US" sz="2400" dirty="0">
                    <a:latin typeface="-윤고딕320" panose="02030504000101010101" pitchFamily="18" charset="-127"/>
                    <a:ea typeface="-윤고딕320" panose="02030504000101010101" pitchFamily="18" charset="-127"/>
                  </a:endParaRPr>
                </a:p>
              </p:txBody>
            </p:sp>
            <p:pic>
              <p:nvPicPr>
                <p:cNvPr id="67" name="그림 66"/>
                <p:cNvPicPr>
                  <a:picLocks noChangeAspect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930753" y="1948806"/>
                  <a:ext cx="1150672" cy="765888"/>
                </a:xfrm>
                <a:prstGeom prst="rect">
                  <a:avLst/>
                </a:prstGeom>
              </p:spPr>
            </p:pic>
          </p:grpSp>
          <p:grpSp>
            <p:nvGrpSpPr>
              <p:cNvPr id="63" name="그룹 62"/>
              <p:cNvGrpSpPr/>
              <p:nvPr/>
            </p:nvGrpSpPr>
            <p:grpSpPr>
              <a:xfrm>
                <a:off x="3758896" y="3979180"/>
                <a:ext cx="1197205" cy="1197107"/>
                <a:chOff x="5747307" y="4058700"/>
                <a:chExt cx="1448617" cy="1448500"/>
              </a:xfrm>
            </p:grpSpPr>
            <p:sp>
              <p:nvSpPr>
                <p:cNvPr id="64" name="타원 63"/>
                <p:cNvSpPr>
                  <a:spLocks/>
                </p:cNvSpPr>
                <p:nvPr/>
              </p:nvSpPr>
              <p:spPr>
                <a:xfrm>
                  <a:off x="5747307" y="4058700"/>
                  <a:ext cx="1448617" cy="1448500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b" anchorCtr="0"/>
                <a:lstStyle/>
                <a:p>
                  <a:pPr algn="ctr"/>
                  <a:endParaRPr lang="ko-KR" altLang="en-US" sz="2400" dirty="0">
                    <a:latin typeface="-윤고딕320" panose="02030504000101010101" pitchFamily="18" charset="-127"/>
                    <a:ea typeface="-윤고딕320" panose="02030504000101010101" pitchFamily="18" charset="-127"/>
                  </a:endParaRPr>
                </a:p>
              </p:txBody>
            </p:sp>
            <p:pic>
              <p:nvPicPr>
                <p:cNvPr id="65" name="그림 64"/>
                <p:cNvPicPr>
                  <a:picLocks noChangeAspect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911728" y="4466468"/>
                  <a:ext cx="1119775" cy="632965"/>
                </a:xfrm>
                <a:prstGeom prst="rect">
                  <a:avLst/>
                </a:prstGeom>
              </p:spPr>
            </p:pic>
          </p:grpSp>
        </p:grpSp>
        <p:cxnSp>
          <p:nvCxnSpPr>
            <p:cNvPr id="53" name="꺾인 연결선 52"/>
            <p:cNvCxnSpPr>
              <a:stCxn id="73" idx="6"/>
              <a:endCxn id="75" idx="6"/>
            </p:cNvCxnSpPr>
            <p:nvPr/>
          </p:nvCxnSpPr>
          <p:spPr>
            <a:xfrm>
              <a:off x="2210670" y="2383921"/>
              <a:ext cx="12700" cy="2832794"/>
            </a:xfrm>
            <a:prstGeom prst="bentConnector3">
              <a:avLst>
                <a:gd name="adj1" fmla="val 648000"/>
              </a:avLst>
            </a:prstGeom>
            <a:ln w="38100">
              <a:solidFill>
                <a:srgbClr val="5959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꺾인 연결선 54"/>
            <p:cNvCxnSpPr>
              <a:stCxn id="77" idx="6"/>
              <a:endCxn id="66" idx="2"/>
            </p:cNvCxnSpPr>
            <p:nvPr/>
          </p:nvCxnSpPr>
          <p:spPr>
            <a:xfrm flipV="1">
              <a:off x="2210670" y="3095000"/>
              <a:ext cx="347114" cy="705318"/>
            </a:xfrm>
            <a:prstGeom prst="bentConnector3">
              <a:avLst>
                <a:gd name="adj1" fmla="val 63171"/>
              </a:avLst>
            </a:prstGeom>
            <a:ln w="38100">
              <a:solidFill>
                <a:srgbClr val="5959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타원 57"/>
            <p:cNvSpPr>
              <a:spLocks/>
            </p:cNvSpPr>
            <p:nvPr/>
          </p:nvSpPr>
          <p:spPr>
            <a:xfrm>
              <a:off x="3892683" y="3256178"/>
              <a:ext cx="1088368" cy="1088279"/>
            </a:xfrm>
            <a:prstGeom prst="ellipse">
              <a:avLst/>
            </a:prstGeom>
            <a:solidFill>
              <a:srgbClr val="118AA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 anchorCtr="0"/>
            <a:lstStyle/>
            <a:p>
              <a:pPr algn="ctr"/>
              <a:r>
                <a:rPr lang="en-US" altLang="ko-KR" sz="3600" dirty="0" smtClean="0">
                  <a:latin typeface="Champagne &amp; Limousines" panose="020B0502020202020204" pitchFamily="34" charset="0"/>
                  <a:ea typeface="Champagne &amp; Limousines" panose="020B0502020202020204" pitchFamily="34" charset="0"/>
                </a:rPr>
                <a:t>X 5</a:t>
              </a:r>
              <a:endParaRPr lang="ko-KR" altLang="en-US" sz="3600" dirty="0">
                <a:latin typeface="Champagne &amp; Limousines" panose="020B0502020202020204" pitchFamily="34" charset="0"/>
                <a:ea typeface="-윤고딕320" panose="02030504000101010101" pitchFamily="18" charset="-127"/>
              </a:endParaRPr>
            </a:p>
          </p:txBody>
        </p:sp>
        <p:cxnSp>
          <p:nvCxnSpPr>
            <p:cNvPr id="59" name="꺾인 연결선 58"/>
            <p:cNvCxnSpPr>
              <a:stCxn id="77" idx="6"/>
              <a:endCxn id="64" idx="2"/>
            </p:cNvCxnSpPr>
            <p:nvPr/>
          </p:nvCxnSpPr>
          <p:spPr>
            <a:xfrm>
              <a:off x="2210670" y="3800318"/>
              <a:ext cx="347114" cy="705317"/>
            </a:xfrm>
            <a:prstGeom prst="bentConnector3">
              <a:avLst>
                <a:gd name="adj1" fmla="val 63171"/>
              </a:avLst>
            </a:prstGeom>
            <a:ln w="38100">
              <a:solidFill>
                <a:srgbClr val="5959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꺾인 연결선 59"/>
            <p:cNvCxnSpPr>
              <a:stCxn id="58" idx="2"/>
              <a:endCxn id="66" idx="6"/>
            </p:cNvCxnSpPr>
            <p:nvPr/>
          </p:nvCxnSpPr>
          <p:spPr>
            <a:xfrm rot="10800000">
              <a:off x="3646153" y="3095000"/>
              <a:ext cx="246531" cy="705318"/>
            </a:xfrm>
            <a:prstGeom prst="bentConnector3">
              <a:avLst>
                <a:gd name="adj1" fmla="val 50000"/>
              </a:avLst>
            </a:prstGeom>
            <a:ln w="38100">
              <a:solidFill>
                <a:srgbClr val="5959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꺾인 연결선 60"/>
            <p:cNvCxnSpPr>
              <a:stCxn id="58" idx="2"/>
              <a:endCxn id="64" idx="6"/>
            </p:cNvCxnSpPr>
            <p:nvPr/>
          </p:nvCxnSpPr>
          <p:spPr>
            <a:xfrm rot="10800000" flipV="1">
              <a:off x="3646153" y="3800317"/>
              <a:ext cx="246531" cy="705317"/>
            </a:xfrm>
            <a:prstGeom prst="bentConnector3">
              <a:avLst>
                <a:gd name="adj1" fmla="val 50000"/>
              </a:avLst>
            </a:prstGeom>
            <a:ln w="38100">
              <a:solidFill>
                <a:srgbClr val="5959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직사각형 20"/>
          <p:cNvSpPr/>
          <p:nvPr/>
        </p:nvSpPr>
        <p:spPr>
          <a:xfrm>
            <a:off x="695325" y="728661"/>
            <a:ext cx="3297942" cy="630000"/>
          </a:xfrm>
          <a:prstGeom prst="rect">
            <a:avLst/>
          </a:prstGeom>
          <a:solidFill>
            <a:srgbClr val="118AA0"/>
          </a:solidFill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>
              <a:lnSpc>
                <a:spcPts val="5000"/>
              </a:lnSpc>
            </a:pPr>
            <a:endParaRPr lang="ko-KR" altLang="en-US" sz="2800" dirty="0" smtClean="0">
              <a:latin typeface="Champagne &amp; Limousines" panose="020B0502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95325" y="530025"/>
            <a:ext cx="6283325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6000" b="1" dirty="0" smtClean="0">
                <a:solidFill>
                  <a:schemeClr val="bg1"/>
                </a:solidFill>
                <a:latin typeface="Champagne &amp; Limousines" panose="020B0502020202020204" pitchFamily="34" charset="0"/>
                <a:ea typeface="Champagne &amp; Limousines" panose="020B0502020202020204" pitchFamily="34" charset="0"/>
              </a:rPr>
              <a:t>Experiment </a:t>
            </a:r>
            <a:r>
              <a:rPr lang="en-US" altLang="ko-KR" sz="6000" b="1" dirty="0" smtClean="0">
                <a:latin typeface="Champagne &amp; Limousines" panose="020B0502020202020204" pitchFamily="34" charset="0"/>
                <a:ea typeface="Champagne &amp; Limousines" panose="020B0502020202020204" pitchFamily="34" charset="0"/>
              </a:rPr>
              <a:t>Setup</a:t>
            </a:r>
            <a:endParaRPr lang="ko-KR" altLang="en-US" sz="6000" b="1" dirty="0">
              <a:latin typeface="Champagne &amp; Limousines" panose="020B0502020202020204" pitchFamily="34" charset="0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695325" y="620395"/>
            <a:ext cx="808975" cy="72178"/>
          </a:xfrm>
          <a:prstGeom prst="rect">
            <a:avLst/>
          </a:prstGeom>
          <a:solidFill>
            <a:srgbClr val="118AA0"/>
          </a:solidFill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>
              <a:lnSpc>
                <a:spcPts val="5000"/>
              </a:lnSpc>
            </a:pPr>
            <a:endParaRPr lang="ko-KR" altLang="en-US" sz="2800" dirty="0" smtClean="0">
              <a:latin typeface="Champagne &amp; Limousines" panose="020B0502020202020204" pitchFamily="34" charset="0"/>
            </a:endParaRPr>
          </a:p>
        </p:txBody>
      </p:sp>
      <p:grpSp>
        <p:nvGrpSpPr>
          <p:cNvPr id="19" name="그룹 18"/>
          <p:cNvGrpSpPr/>
          <p:nvPr/>
        </p:nvGrpSpPr>
        <p:grpSpPr>
          <a:xfrm>
            <a:off x="1122302" y="1638613"/>
            <a:ext cx="3858749" cy="3921073"/>
            <a:chOff x="1122302" y="1839781"/>
            <a:chExt cx="3858749" cy="3921073"/>
          </a:xfrm>
        </p:grpSpPr>
        <p:grpSp>
          <p:nvGrpSpPr>
            <p:cNvPr id="86" name="그룹 85"/>
            <p:cNvGrpSpPr/>
            <p:nvPr/>
          </p:nvGrpSpPr>
          <p:grpSpPr>
            <a:xfrm>
              <a:off x="1122302" y="1839781"/>
              <a:ext cx="1088368" cy="3921073"/>
              <a:chOff x="1067884" y="1643727"/>
              <a:chExt cx="1197205" cy="4313180"/>
            </a:xfrm>
          </p:grpSpPr>
          <p:grpSp>
            <p:nvGrpSpPr>
              <p:cNvPr id="48" name="그룹 47"/>
              <p:cNvGrpSpPr/>
              <p:nvPr/>
            </p:nvGrpSpPr>
            <p:grpSpPr>
              <a:xfrm>
                <a:off x="1067884" y="3201764"/>
                <a:ext cx="1197205" cy="1197107"/>
                <a:chOff x="3268958" y="2177838"/>
                <a:chExt cx="1448617" cy="1448500"/>
              </a:xfrm>
            </p:grpSpPr>
            <p:sp>
              <p:nvSpPr>
                <p:cNvPr id="56" name="타원 55"/>
                <p:cNvSpPr>
                  <a:spLocks/>
                </p:cNvSpPr>
                <p:nvPr/>
              </p:nvSpPr>
              <p:spPr>
                <a:xfrm>
                  <a:off x="3268958" y="2177838"/>
                  <a:ext cx="1448617" cy="1448500"/>
                </a:xfrm>
                <a:prstGeom prst="ellipse">
                  <a:avLst/>
                </a:prstGeom>
                <a:solidFill>
                  <a:srgbClr val="595959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b" anchorCtr="0"/>
                <a:lstStyle/>
                <a:p>
                  <a:pPr algn="ctr"/>
                  <a:endParaRPr lang="ko-KR" altLang="en-US" sz="2400" dirty="0">
                    <a:latin typeface="-윤고딕320" panose="02030504000101010101" pitchFamily="18" charset="-127"/>
                    <a:ea typeface="-윤고딕320" panose="02030504000101010101" pitchFamily="18" charset="-127"/>
                  </a:endParaRPr>
                </a:p>
              </p:txBody>
            </p:sp>
            <p:pic>
              <p:nvPicPr>
                <p:cNvPr id="39" name="그림 38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8900000">
                  <a:off x="3557512" y="2640532"/>
                  <a:ext cx="871509" cy="523112"/>
                </a:xfrm>
                <a:prstGeom prst="rect">
                  <a:avLst/>
                </a:prstGeom>
              </p:spPr>
            </p:pic>
          </p:grpSp>
          <p:grpSp>
            <p:nvGrpSpPr>
              <p:cNvPr id="49" name="그룹 48"/>
              <p:cNvGrpSpPr/>
              <p:nvPr/>
            </p:nvGrpSpPr>
            <p:grpSpPr>
              <a:xfrm>
                <a:off x="1067884" y="4759800"/>
                <a:ext cx="1197205" cy="1197107"/>
                <a:chOff x="3475660" y="4113637"/>
                <a:chExt cx="1448617" cy="1448500"/>
              </a:xfrm>
            </p:grpSpPr>
            <p:sp>
              <p:nvSpPr>
                <p:cNvPr id="57" name="타원 56"/>
                <p:cNvSpPr>
                  <a:spLocks/>
                </p:cNvSpPr>
                <p:nvPr/>
              </p:nvSpPr>
              <p:spPr>
                <a:xfrm>
                  <a:off x="3475660" y="4113637"/>
                  <a:ext cx="1448617" cy="1448500"/>
                </a:xfrm>
                <a:prstGeom prst="ellipse">
                  <a:avLst/>
                </a:prstGeom>
                <a:solidFill>
                  <a:srgbClr val="595959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b" anchorCtr="0"/>
                <a:lstStyle/>
                <a:p>
                  <a:pPr algn="ctr"/>
                  <a:endParaRPr lang="ko-KR" altLang="en-US" sz="2400" dirty="0">
                    <a:latin typeface="-윤고딕320" panose="02030504000101010101" pitchFamily="18" charset="-127"/>
                    <a:ea typeface="-윤고딕320" panose="02030504000101010101" pitchFamily="18" charset="-127"/>
                  </a:endParaRPr>
                </a:p>
              </p:txBody>
            </p:sp>
            <p:pic>
              <p:nvPicPr>
                <p:cNvPr id="41" name="그림 40"/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735030" y="4328189"/>
                  <a:ext cx="929876" cy="1019397"/>
                </a:xfrm>
                <a:prstGeom prst="rect">
                  <a:avLst/>
                </a:prstGeom>
              </p:spPr>
            </p:pic>
          </p:grpSp>
          <p:grpSp>
            <p:nvGrpSpPr>
              <p:cNvPr id="47" name="그룹 46"/>
              <p:cNvGrpSpPr/>
              <p:nvPr/>
            </p:nvGrpSpPr>
            <p:grpSpPr>
              <a:xfrm>
                <a:off x="1067884" y="1643727"/>
                <a:ext cx="1197205" cy="1197107"/>
                <a:chOff x="1706051" y="1754458"/>
                <a:chExt cx="1448617" cy="1448500"/>
              </a:xfrm>
            </p:grpSpPr>
            <p:sp>
              <p:nvSpPr>
                <p:cNvPr id="54" name="타원 53"/>
                <p:cNvSpPr>
                  <a:spLocks/>
                </p:cNvSpPr>
                <p:nvPr/>
              </p:nvSpPr>
              <p:spPr>
                <a:xfrm>
                  <a:off x="1706051" y="1754458"/>
                  <a:ext cx="1448617" cy="1448500"/>
                </a:xfrm>
                <a:prstGeom prst="ellipse">
                  <a:avLst/>
                </a:prstGeom>
                <a:solidFill>
                  <a:srgbClr val="595959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b" anchorCtr="0"/>
                <a:lstStyle/>
                <a:p>
                  <a:pPr algn="ctr"/>
                  <a:endParaRPr lang="ko-KR" altLang="en-US" sz="2400" dirty="0">
                    <a:latin typeface="-윤고딕320" panose="02030504000101010101" pitchFamily="18" charset="-127"/>
                    <a:ea typeface="-윤고딕320" panose="02030504000101010101" pitchFamily="18" charset="-127"/>
                  </a:endParaRPr>
                </a:p>
              </p:txBody>
            </p:sp>
            <p:pic>
              <p:nvPicPr>
                <p:cNvPr id="42" name="그림 41"/>
                <p:cNvPicPr>
                  <a:picLocks noChangeAspect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2700000">
                  <a:off x="2125912" y="2015346"/>
                  <a:ext cx="608895" cy="92672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87" name="그룹 86"/>
            <p:cNvGrpSpPr/>
            <p:nvPr/>
          </p:nvGrpSpPr>
          <p:grpSpPr>
            <a:xfrm>
              <a:off x="2557784" y="2550860"/>
              <a:ext cx="1088368" cy="2498914"/>
              <a:chOff x="3758896" y="2427482"/>
              <a:chExt cx="1197205" cy="2748805"/>
            </a:xfrm>
          </p:grpSpPr>
          <p:grpSp>
            <p:nvGrpSpPr>
              <p:cNvPr id="84" name="그룹 83"/>
              <p:cNvGrpSpPr/>
              <p:nvPr/>
            </p:nvGrpSpPr>
            <p:grpSpPr>
              <a:xfrm>
                <a:off x="3758896" y="2427482"/>
                <a:ext cx="1197205" cy="1197107"/>
                <a:chOff x="5781781" y="1607500"/>
                <a:chExt cx="1448617" cy="1448500"/>
              </a:xfrm>
            </p:grpSpPr>
            <p:sp>
              <p:nvSpPr>
                <p:cNvPr id="72" name="타원 71"/>
                <p:cNvSpPr>
                  <a:spLocks/>
                </p:cNvSpPr>
                <p:nvPr/>
              </p:nvSpPr>
              <p:spPr>
                <a:xfrm>
                  <a:off x="5781781" y="1607500"/>
                  <a:ext cx="1448617" cy="1448500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b" anchorCtr="0"/>
                <a:lstStyle/>
                <a:p>
                  <a:pPr algn="ctr"/>
                  <a:endParaRPr lang="ko-KR" altLang="en-US" sz="2400" dirty="0">
                    <a:latin typeface="-윤고딕320" panose="02030504000101010101" pitchFamily="18" charset="-127"/>
                    <a:ea typeface="-윤고딕320" panose="02030504000101010101" pitchFamily="18" charset="-127"/>
                  </a:endParaRPr>
                </a:p>
              </p:txBody>
            </p:sp>
            <p:pic>
              <p:nvPicPr>
                <p:cNvPr id="23" name="그림 22"/>
                <p:cNvPicPr>
                  <a:picLocks noChangeAspect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930753" y="1948806"/>
                  <a:ext cx="1150672" cy="765888"/>
                </a:xfrm>
                <a:prstGeom prst="rect">
                  <a:avLst/>
                </a:prstGeom>
              </p:spPr>
            </p:pic>
          </p:grpSp>
          <p:grpSp>
            <p:nvGrpSpPr>
              <p:cNvPr id="83" name="그룹 82"/>
              <p:cNvGrpSpPr/>
              <p:nvPr/>
            </p:nvGrpSpPr>
            <p:grpSpPr>
              <a:xfrm>
                <a:off x="3758896" y="3979180"/>
                <a:ext cx="1197205" cy="1197107"/>
                <a:chOff x="5747307" y="4058700"/>
                <a:chExt cx="1448617" cy="1448500"/>
              </a:xfrm>
            </p:grpSpPr>
            <p:sp>
              <p:nvSpPr>
                <p:cNvPr id="70" name="타원 69"/>
                <p:cNvSpPr>
                  <a:spLocks/>
                </p:cNvSpPr>
                <p:nvPr/>
              </p:nvSpPr>
              <p:spPr>
                <a:xfrm>
                  <a:off x="5747307" y="4058700"/>
                  <a:ext cx="1448617" cy="1448500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b" anchorCtr="0"/>
                <a:lstStyle/>
                <a:p>
                  <a:pPr algn="ctr"/>
                  <a:endParaRPr lang="ko-KR" altLang="en-US" sz="2400" dirty="0">
                    <a:latin typeface="-윤고딕320" panose="02030504000101010101" pitchFamily="18" charset="-127"/>
                    <a:ea typeface="-윤고딕320" panose="02030504000101010101" pitchFamily="18" charset="-127"/>
                  </a:endParaRPr>
                </a:p>
              </p:txBody>
            </p:sp>
            <p:pic>
              <p:nvPicPr>
                <p:cNvPr id="24" name="그림 23"/>
                <p:cNvPicPr>
                  <a:picLocks noChangeAspect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911728" y="4466468"/>
                  <a:ext cx="1119775" cy="632965"/>
                </a:xfrm>
                <a:prstGeom prst="rect">
                  <a:avLst/>
                </a:prstGeom>
              </p:spPr>
            </p:pic>
          </p:grpSp>
        </p:grpSp>
        <p:cxnSp>
          <p:nvCxnSpPr>
            <p:cNvPr id="90" name="꺾인 연결선 89"/>
            <p:cNvCxnSpPr>
              <a:stCxn id="54" idx="6"/>
              <a:endCxn id="57" idx="6"/>
            </p:cNvCxnSpPr>
            <p:nvPr/>
          </p:nvCxnSpPr>
          <p:spPr>
            <a:xfrm>
              <a:off x="2210670" y="2383921"/>
              <a:ext cx="12700" cy="2832794"/>
            </a:xfrm>
            <a:prstGeom prst="bentConnector3">
              <a:avLst>
                <a:gd name="adj1" fmla="val 648000"/>
              </a:avLst>
            </a:prstGeom>
            <a:ln w="38100">
              <a:solidFill>
                <a:srgbClr val="5959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꺾인 연결선 94"/>
            <p:cNvCxnSpPr>
              <a:stCxn id="56" idx="6"/>
              <a:endCxn id="72" idx="2"/>
            </p:cNvCxnSpPr>
            <p:nvPr/>
          </p:nvCxnSpPr>
          <p:spPr>
            <a:xfrm flipV="1">
              <a:off x="2210670" y="3095000"/>
              <a:ext cx="347114" cy="705318"/>
            </a:xfrm>
            <a:prstGeom prst="bentConnector3">
              <a:avLst>
                <a:gd name="adj1" fmla="val 63171"/>
              </a:avLst>
            </a:prstGeom>
            <a:ln w="38100">
              <a:solidFill>
                <a:srgbClr val="5959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타원 87"/>
            <p:cNvSpPr>
              <a:spLocks/>
            </p:cNvSpPr>
            <p:nvPr/>
          </p:nvSpPr>
          <p:spPr>
            <a:xfrm>
              <a:off x="3892683" y="3256178"/>
              <a:ext cx="1088368" cy="1088279"/>
            </a:xfrm>
            <a:prstGeom prst="ellipse">
              <a:avLst/>
            </a:prstGeom>
            <a:solidFill>
              <a:srgbClr val="118AA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 anchorCtr="0"/>
            <a:lstStyle/>
            <a:p>
              <a:pPr algn="ctr"/>
              <a:r>
                <a:rPr lang="en-US" altLang="ko-KR" sz="3600" dirty="0" smtClean="0">
                  <a:latin typeface="Champagne &amp; Limousines" panose="020B0502020202020204" pitchFamily="34" charset="0"/>
                  <a:ea typeface="Champagne &amp; Limousines" panose="020B0502020202020204" pitchFamily="34" charset="0"/>
                </a:rPr>
                <a:t>X 5</a:t>
              </a:r>
              <a:endParaRPr lang="ko-KR" altLang="en-US" sz="3600" dirty="0">
                <a:latin typeface="Champagne &amp; Limousines" panose="020B0502020202020204" pitchFamily="34" charset="0"/>
                <a:ea typeface="-윤고딕320" panose="02030504000101010101" pitchFamily="18" charset="-127"/>
              </a:endParaRPr>
            </a:p>
          </p:txBody>
        </p:sp>
        <p:cxnSp>
          <p:nvCxnSpPr>
            <p:cNvPr id="98" name="꺾인 연결선 97"/>
            <p:cNvCxnSpPr>
              <a:stCxn id="56" idx="6"/>
              <a:endCxn id="70" idx="2"/>
            </p:cNvCxnSpPr>
            <p:nvPr/>
          </p:nvCxnSpPr>
          <p:spPr>
            <a:xfrm>
              <a:off x="2210670" y="3800318"/>
              <a:ext cx="347114" cy="705317"/>
            </a:xfrm>
            <a:prstGeom prst="bentConnector3">
              <a:avLst>
                <a:gd name="adj1" fmla="val 63171"/>
              </a:avLst>
            </a:prstGeom>
            <a:ln w="38100">
              <a:solidFill>
                <a:srgbClr val="5959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꺾인 연결선 28"/>
            <p:cNvCxnSpPr>
              <a:stCxn id="88" idx="2"/>
              <a:endCxn id="72" idx="6"/>
            </p:cNvCxnSpPr>
            <p:nvPr/>
          </p:nvCxnSpPr>
          <p:spPr>
            <a:xfrm rot="10800000">
              <a:off x="3646153" y="3095000"/>
              <a:ext cx="246531" cy="705318"/>
            </a:xfrm>
            <a:prstGeom prst="bentConnector3">
              <a:avLst>
                <a:gd name="adj1" fmla="val 50000"/>
              </a:avLst>
            </a:prstGeom>
            <a:ln w="38100">
              <a:solidFill>
                <a:srgbClr val="5959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꺾인 연결선 31"/>
            <p:cNvCxnSpPr>
              <a:stCxn id="88" idx="2"/>
              <a:endCxn id="70" idx="6"/>
            </p:cNvCxnSpPr>
            <p:nvPr/>
          </p:nvCxnSpPr>
          <p:spPr>
            <a:xfrm rot="10800000" flipV="1">
              <a:off x="3646153" y="3800317"/>
              <a:ext cx="246531" cy="705317"/>
            </a:xfrm>
            <a:prstGeom prst="bentConnector3">
              <a:avLst>
                <a:gd name="adj1" fmla="val 50000"/>
              </a:avLst>
            </a:prstGeom>
            <a:ln w="38100">
              <a:solidFill>
                <a:srgbClr val="5959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그룹 1"/>
          <p:cNvGrpSpPr/>
          <p:nvPr/>
        </p:nvGrpSpPr>
        <p:grpSpPr>
          <a:xfrm>
            <a:off x="4981051" y="3175674"/>
            <a:ext cx="2293905" cy="830997"/>
            <a:chOff x="4981051" y="3175674"/>
            <a:chExt cx="2293905" cy="830997"/>
          </a:xfrm>
        </p:grpSpPr>
        <p:cxnSp>
          <p:nvCxnSpPr>
            <p:cNvPr id="26" name="직선 연결선 25"/>
            <p:cNvCxnSpPr>
              <a:stCxn id="77" idx="2"/>
              <a:endCxn id="88" idx="6"/>
            </p:cNvCxnSpPr>
            <p:nvPr/>
          </p:nvCxnSpPr>
          <p:spPr>
            <a:xfrm flipH="1">
              <a:off x="4981051" y="3599150"/>
              <a:ext cx="2293905" cy="0"/>
            </a:xfrm>
            <a:prstGeom prst="line">
              <a:avLst/>
            </a:prstGeom>
            <a:ln w="38100">
              <a:solidFill>
                <a:srgbClr val="262626"/>
              </a:solidFill>
              <a:prstDash val="sysDash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직사각형 42"/>
            <p:cNvSpPr/>
            <p:nvPr/>
          </p:nvSpPr>
          <p:spPr>
            <a:xfrm>
              <a:off x="5324794" y="3175674"/>
              <a:ext cx="1542410" cy="83099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2400" dirty="0" smtClean="0">
                  <a:solidFill>
                    <a:srgbClr val="262626"/>
                  </a:solidFill>
                  <a:latin typeface="Champagne &amp; Limousines" panose="020B0502020202020204" pitchFamily="34" charset="0"/>
                  <a:ea typeface="Champagne &amp; Limousines" panose="020B0502020202020204" pitchFamily="34" charset="0"/>
                </a:rPr>
                <a:t>4-week </a:t>
              </a:r>
            </a:p>
            <a:p>
              <a:pPr algn="ctr"/>
              <a:r>
                <a:rPr lang="en-US" altLang="ko-KR" sz="2400" dirty="0">
                  <a:solidFill>
                    <a:srgbClr val="262626"/>
                  </a:solidFill>
                  <a:latin typeface="Champagne &amp; Limousines" panose="020B0502020202020204" pitchFamily="34" charset="0"/>
                  <a:ea typeface="Champagne &amp; Limousines" panose="020B0502020202020204" pitchFamily="34" charset="0"/>
                </a:rPr>
                <a:t>d</a:t>
              </a:r>
              <a:r>
                <a:rPr lang="en-US" altLang="ko-KR" sz="2400" dirty="0" smtClean="0">
                  <a:solidFill>
                    <a:srgbClr val="262626"/>
                  </a:solidFill>
                  <a:latin typeface="Champagne &amp; Limousines" panose="020B0502020202020204" pitchFamily="34" charset="0"/>
                  <a:ea typeface="Champagne &amp; Limousines" panose="020B0502020202020204" pitchFamily="34" charset="0"/>
                </a:rPr>
                <a:t>eployment</a:t>
              </a:r>
              <a:endParaRPr lang="ko-KR" altLang="en-US" sz="2400" dirty="0">
                <a:solidFill>
                  <a:srgbClr val="262626"/>
                </a:solidFill>
              </a:endParaRPr>
            </a:p>
          </p:txBody>
        </p:sp>
      </p:grpSp>
      <p:sp>
        <p:nvSpPr>
          <p:cNvPr id="79" name="직사각형 78"/>
          <p:cNvSpPr/>
          <p:nvPr/>
        </p:nvSpPr>
        <p:spPr>
          <a:xfrm>
            <a:off x="1550901" y="5504967"/>
            <a:ext cx="3102132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en-US" altLang="ko-KR" sz="3200" dirty="0" smtClean="0">
                <a:solidFill>
                  <a:srgbClr val="262626"/>
                </a:solidFill>
                <a:latin typeface="Champagne &amp; Limousines" panose="020B0502020202020204" pitchFamily="34" charset="0"/>
                <a:ea typeface="Champagne &amp; Limousines" panose="020B0502020202020204" pitchFamily="34" charset="0"/>
              </a:rPr>
              <a:t>Before deployment</a:t>
            </a:r>
            <a:endParaRPr lang="ko-KR" altLang="en-US" sz="3200" dirty="0">
              <a:solidFill>
                <a:srgbClr val="262626"/>
              </a:solidFill>
            </a:endParaRPr>
          </a:p>
        </p:txBody>
      </p:sp>
      <p:sp>
        <p:nvSpPr>
          <p:cNvPr id="80" name="직사각형 79"/>
          <p:cNvSpPr/>
          <p:nvPr/>
        </p:nvSpPr>
        <p:spPr>
          <a:xfrm>
            <a:off x="7860650" y="5504967"/>
            <a:ext cx="2787944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en-US" altLang="ko-KR" sz="3200" dirty="0" smtClean="0">
                <a:solidFill>
                  <a:srgbClr val="262626"/>
                </a:solidFill>
                <a:latin typeface="Champagne &amp; Limousines" panose="020B0502020202020204" pitchFamily="34" charset="0"/>
                <a:ea typeface="Champagne &amp; Limousines" panose="020B0502020202020204" pitchFamily="34" charset="0"/>
              </a:rPr>
              <a:t>After deployment</a:t>
            </a:r>
            <a:endParaRPr lang="ko-KR" altLang="en-US" sz="3200" dirty="0">
              <a:solidFill>
                <a:srgbClr val="262626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92090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882"/>
    </mc:Choice>
    <mc:Fallback xmlns="">
      <p:transition spd="slow" advTm="168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/>
      <p:bldP spid="8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직사각형 80"/>
          <p:cNvSpPr/>
          <p:nvPr/>
        </p:nvSpPr>
        <p:spPr bwMode="auto">
          <a:xfrm>
            <a:off x="1069974" y="1647538"/>
            <a:ext cx="3225713" cy="4302412"/>
          </a:xfrm>
          <a:prstGeom prst="rect">
            <a:avLst/>
          </a:prstGeom>
          <a:noFill/>
          <a:ln w="28575">
            <a:solidFill>
              <a:srgbClr val="118AA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>
            <a:lvl1pPr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defRPr/>
            </a:pPr>
            <a:endParaRPr lang="en-US" altLang="ko-KR" sz="3200" smtClean="0">
              <a:solidFill>
                <a:srgbClr val="FFFFFF"/>
              </a:solidFill>
              <a:latin typeface="Champagne &amp; Limousines" pitchFamily="34" charset="0"/>
            </a:endParaRPr>
          </a:p>
        </p:txBody>
      </p:sp>
      <p:sp>
        <p:nvSpPr>
          <p:cNvPr id="82" name="직사각형 81"/>
          <p:cNvSpPr/>
          <p:nvPr/>
        </p:nvSpPr>
        <p:spPr bwMode="auto">
          <a:xfrm>
            <a:off x="1069975" y="1647537"/>
            <a:ext cx="3239999" cy="514350"/>
          </a:xfrm>
          <a:prstGeom prst="rect">
            <a:avLst/>
          </a:prstGeom>
          <a:solidFill>
            <a:srgbClr val="118AA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tIns="0" anchor="ctr"/>
          <a:lstStyle/>
          <a:p>
            <a:pPr algn="ctr" eaLnBrk="1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3200" dirty="0" smtClean="0">
                <a:latin typeface="Champagne &amp; Limousines" panose="020B0502020202020204" pitchFamily="34" charset="0"/>
                <a:ea typeface="Champagne &amp; Limousines" panose="020B0502020202020204" pitchFamily="34" charset="0"/>
              </a:rPr>
              <a:t>Mouse pointing</a:t>
            </a:r>
            <a:endParaRPr lang="en-US" altLang="ko-KR" sz="3200" dirty="0">
              <a:latin typeface="Champagne &amp; Limousines" panose="020B0502020202020204" pitchFamily="34" charset="0"/>
              <a:ea typeface="Champagne &amp; Limousines" panose="020B0502020202020204" pitchFamily="34" charset="0"/>
            </a:endParaRPr>
          </a:p>
        </p:txBody>
      </p:sp>
      <p:sp>
        <p:nvSpPr>
          <p:cNvPr id="106" name="직사각형 105"/>
          <p:cNvSpPr/>
          <p:nvPr/>
        </p:nvSpPr>
        <p:spPr bwMode="auto">
          <a:xfrm>
            <a:off x="4475998" y="1647538"/>
            <a:ext cx="3225713" cy="4302412"/>
          </a:xfrm>
          <a:prstGeom prst="rect">
            <a:avLst/>
          </a:prstGeom>
          <a:noFill/>
          <a:ln w="28575">
            <a:solidFill>
              <a:srgbClr val="118AA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>
            <a:lvl1pPr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defRPr/>
            </a:pPr>
            <a:endParaRPr lang="en-US" altLang="ko-KR" sz="3200" smtClean="0">
              <a:solidFill>
                <a:srgbClr val="FFFFFF"/>
              </a:solidFill>
              <a:latin typeface="Champagne &amp; Limousines" pitchFamily="34" charset="0"/>
            </a:endParaRPr>
          </a:p>
        </p:txBody>
      </p:sp>
      <p:sp>
        <p:nvSpPr>
          <p:cNvPr id="107" name="직사각형 106"/>
          <p:cNvSpPr/>
          <p:nvPr/>
        </p:nvSpPr>
        <p:spPr bwMode="auto">
          <a:xfrm>
            <a:off x="4475999" y="1647537"/>
            <a:ext cx="3239999" cy="514350"/>
          </a:xfrm>
          <a:prstGeom prst="rect">
            <a:avLst/>
          </a:prstGeom>
          <a:solidFill>
            <a:srgbClr val="118AA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tIns="0" anchor="ctr"/>
          <a:lstStyle/>
          <a:p>
            <a:pPr algn="ctr" eaLnBrk="1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3200" dirty="0" smtClean="0">
                <a:latin typeface="Champagne &amp; Limousines" panose="020B0502020202020204" pitchFamily="34" charset="0"/>
                <a:ea typeface="Champagne &amp; Limousines" panose="020B0502020202020204" pitchFamily="34" charset="0"/>
              </a:rPr>
              <a:t>Keyboard typing</a:t>
            </a:r>
            <a:endParaRPr lang="en-US" altLang="ko-KR" sz="3200" dirty="0">
              <a:latin typeface="Champagne &amp; Limousines" panose="020B0502020202020204" pitchFamily="34" charset="0"/>
              <a:ea typeface="Champagne &amp; Limousines" panose="020B0502020202020204" pitchFamily="34" charset="0"/>
            </a:endParaRPr>
          </a:p>
        </p:txBody>
      </p:sp>
      <p:sp>
        <p:nvSpPr>
          <p:cNvPr id="108" name="직사각형 107"/>
          <p:cNvSpPr/>
          <p:nvPr/>
        </p:nvSpPr>
        <p:spPr bwMode="auto">
          <a:xfrm>
            <a:off x="7896310" y="1647538"/>
            <a:ext cx="3225713" cy="4302412"/>
          </a:xfrm>
          <a:prstGeom prst="rect">
            <a:avLst/>
          </a:prstGeom>
          <a:noFill/>
          <a:ln w="28575">
            <a:solidFill>
              <a:srgbClr val="118AA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>
            <a:lvl1pPr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defRPr/>
            </a:pPr>
            <a:endParaRPr lang="en-US" altLang="ko-KR" sz="3200" smtClean="0">
              <a:solidFill>
                <a:srgbClr val="FFFFFF"/>
              </a:solidFill>
              <a:latin typeface="Champagne &amp; Limousines" pitchFamily="34" charset="0"/>
            </a:endParaRPr>
          </a:p>
        </p:txBody>
      </p:sp>
      <p:sp>
        <p:nvSpPr>
          <p:cNvPr id="109" name="직사각형 108"/>
          <p:cNvSpPr/>
          <p:nvPr/>
        </p:nvSpPr>
        <p:spPr bwMode="auto">
          <a:xfrm>
            <a:off x="7896311" y="1647537"/>
            <a:ext cx="3239999" cy="514350"/>
          </a:xfrm>
          <a:prstGeom prst="rect">
            <a:avLst/>
          </a:prstGeom>
          <a:solidFill>
            <a:srgbClr val="118AA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tIns="0" anchor="ctr"/>
          <a:lstStyle/>
          <a:p>
            <a:pPr algn="ctr" eaLnBrk="1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3200" dirty="0" smtClean="0">
                <a:latin typeface="Champagne &amp; Limousines" panose="020B0502020202020204" pitchFamily="34" charset="0"/>
                <a:ea typeface="Champagne &amp; Limousines" panose="020B0502020202020204" pitchFamily="34" charset="0"/>
              </a:rPr>
              <a:t>Selective attention</a:t>
            </a:r>
            <a:endParaRPr lang="en-US" altLang="ko-KR" sz="3200" dirty="0">
              <a:latin typeface="Champagne &amp; Limousines" panose="020B0502020202020204" pitchFamily="34" charset="0"/>
              <a:ea typeface="Champagne &amp; Limousines" panose="020B0502020202020204" pitchFamily="34" charset="0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695325" y="728661"/>
            <a:ext cx="3876675" cy="630000"/>
          </a:xfrm>
          <a:prstGeom prst="rect">
            <a:avLst/>
          </a:prstGeom>
          <a:solidFill>
            <a:srgbClr val="118AA0"/>
          </a:solidFill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>
              <a:lnSpc>
                <a:spcPts val="5000"/>
              </a:lnSpc>
            </a:pPr>
            <a:endParaRPr lang="ko-KR" altLang="en-US" sz="2800" dirty="0" smtClean="0">
              <a:latin typeface="Champagne &amp; Limousines" panose="020B0502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95325" y="530025"/>
            <a:ext cx="8900088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6000" b="1" dirty="0" smtClean="0">
                <a:solidFill>
                  <a:schemeClr val="bg1"/>
                </a:solidFill>
                <a:latin typeface="Champagne &amp; Limousines" panose="020B0502020202020204" pitchFamily="34" charset="0"/>
                <a:ea typeface="Champagne &amp; Limousines" panose="020B0502020202020204" pitchFamily="34" charset="0"/>
              </a:rPr>
              <a:t>Performance </a:t>
            </a:r>
            <a:r>
              <a:rPr lang="en-US" altLang="ko-KR" sz="6000" b="1" dirty="0" smtClean="0">
                <a:solidFill>
                  <a:sysClr val="windowText" lastClr="000000"/>
                </a:solidFill>
                <a:latin typeface="Champagne &amp; Limousines" panose="020B0502020202020204" pitchFamily="34" charset="0"/>
                <a:ea typeface="Champagne &amp; Limousines" panose="020B0502020202020204" pitchFamily="34" charset="0"/>
              </a:rPr>
              <a:t>Comparisons</a:t>
            </a:r>
            <a:endParaRPr lang="ko-KR" altLang="en-US" sz="6000" b="1" dirty="0">
              <a:solidFill>
                <a:sysClr val="windowText" lastClr="000000"/>
              </a:solidFill>
              <a:latin typeface="Champagne &amp; Limousines" panose="020B0502020202020204" pitchFamily="34" charset="0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695325" y="620395"/>
            <a:ext cx="808975" cy="72178"/>
          </a:xfrm>
          <a:prstGeom prst="rect">
            <a:avLst/>
          </a:prstGeom>
          <a:solidFill>
            <a:srgbClr val="118AA0"/>
          </a:solidFill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>
              <a:lnSpc>
                <a:spcPts val="5000"/>
              </a:lnSpc>
            </a:pPr>
            <a:endParaRPr lang="ko-KR" altLang="en-US" sz="2800" dirty="0" smtClean="0">
              <a:latin typeface="Champagne &amp; Limousines" panose="020B0502020202020204" pitchFamily="34" charset="0"/>
            </a:endParaRPr>
          </a:p>
        </p:txBody>
      </p:sp>
      <p:graphicFrame>
        <p:nvGraphicFramePr>
          <p:cNvPr id="112" name="차트 111"/>
          <p:cNvGraphicFramePr/>
          <p:nvPr>
            <p:extLst>
              <p:ext uri="{D42A27DB-BD31-4B8C-83A1-F6EECF244321}">
                <p14:modId xmlns:p14="http://schemas.microsoft.com/office/powerpoint/2010/main" val="1377251600"/>
              </p:ext>
            </p:extLst>
          </p:nvPr>
        </p:nvGraphicFramePr>
        <p:xfrm>
          <a:off x="1069973" y="2158233"/>
          <a:ext cx="3211426" cy="18846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19" name="차트 118"/>
          <p:cNvGraphicFramePr/>
          <p:nvPr>
            <p:extLst>
              <p:ext uri="{D42A27DB-BD31-4B8C-83A1-F6EECF244321}">
                <p14:modId xmlns:p14="http://schemas.microsoft.com/office/powerpoint/2010/main" val="2540191528"/>
              </p:ext>
            </p:extLst>
          </p:nvPr>
        </p:nvGraphicFramePr>
        <p:xfrm>
          <a:off x="1069973" y="4054800"/>
          <a:ext cx="3211426" cy="18846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21" name="직사각형 120"/>
          <p:cNvSpPr/>
          <p:nvPr/>
        </p:nvSpPr>
        <p:spPr bwMode="auto">
          <a:xfrm rot="16200000">
            <a:off x="-60675" y="2915308"/>
            <a:ext cx="1872000" cy="360000"/>
          </a:xfrm>
          <a:prstGeom prst="rect">
            <a:avLst/>
          </a:prstGeom>
          <a:solidFill>
            <a:srgbClr val="118AA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tIns="0" anchor="ctr"/>
          <a:lstStyle/>
          <a:p>
            <a:pPr algn="ctr" eaLnBrk="1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3200" dirty="0" smtClean="0">
                <a:latin typeface="Champagne &amp; Limousines" panose="020B0502020202020204" pitchFamily="34" charset="0"/>
                <a:ea typeface="Champagne &amp; Limousines" panose="020B0502020202020204" pitchFamily="34" charset="0"/>
              </a:rPr>
              <a:t>Before</a:t>
            </a:r>
            <a:endParaRPr lang="en-US" altLang="ko-KR" sz="3200" dirty="0">
              <a:latin typeface="Champagne &amp; Limousines" panose="020B0502020202020204" pitchFamily="34" charset="0"/>
              <a:ea typeface="Champagne &amp; Limousines" panose="020B0502020202020204" pitchFamily="34" charset="0"/>
            </a:endParaRPr>
          </a:p>
        </p:txBody>
      </p:sp>
      <p:sp>
        <p:nvSpPr>
          <p:cNvPr id="122" name="직사각형 121"/>
          <p:cNvSpPr/>
          <p:nvPr/>
        </p:nvSpPr>
        <p:spPr bwMode="auto">
          <a:xfrm rot="16200000">
            <a:off x="-49296" y="4833950"/>
            <a:ext cx="1872000" cy="360000"/>
          </a:xfrm>
          <a:prstGeom prst="rect">
            <a:avLst/>
          </a:prstGeom>
          <a:solidFill>
            <a:srgbClr val="118AA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tIns="0" anchor="ctr"/>
          <a:lstStyle/>
          <a:p>
            <a:pPr algn="ctr" eaLnBrk="1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3200" dirty="0" smtClean="0">
                <a:latin typeface="Champagne &amp; Limousines" panose="020B0502020202020204" pitchFamily="34" charset="0"/>
                <a:ea typeface="Champagne &amp; Limousines" panose="020B0502020202020204" pitchFamily="34" charset="0"/>
              </a:rPr>
              <a:t>After</a:t>
            </a:r>
            <a:endParaRPr lang="en-US" altLang="ko-KR" sz="3200" dirty="0">
              <a:latin typeface="Champagne &amp; Limousines" panose="020B0502020202020204" pitchFamily="34" charset="0"/>
              <a:ea typeface="Champagne &amp; Limousines" panose="020B0502020202020204" pitchFamily="34" charset="0"/>
            </a:endParaRPr>
          </a:p>
        </p:txBody>
      </p:sp>
      <p:graphicFrame>
        <p:nvGraphicFramePr>
          <p:cNvPr id="123" name="차트 122"/>
          <p:cNvGraphicFramePr/>
          <p:nvPr>
            <p:extLst>
              <p:ext uri="{D42A27DB-BD31-4B8C-83A1-F6EECF244321}">
                <p14:modId xmlns:p14="http://schemas.microsoft.com/office/powerpoint/2010/main" val="2733410407"/>
              </p:ext>
            </p:extLst>
          </p:nvPr>
        </p:nvGraphicFramePr>
        <p:xfrm>
          <a:off x="4478710" y="2158233"/>
          <a:ext cx="3211426" cy="18846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24" name="차트 123"/>
          <p:cNvGraphicFramePr/>
          <p:nvPr>
            <p:extLst>
              <p:ext uri="{D42A27DB-BD31-4B8C-83A1-F6EECF244321}">
                <p14:modId xmlns:p14="http://schemas.microsoft.com/office/powerpoint/2010/main" val="56590147"/>
              </p:ext>
            </p:extLst>
          </p:nvPr>
        </p:nvGraphicFramePr>
        <p:xfrm>
          <a:off x="4478710" y="4054800"/>
          <a:ext cx="3211426" cy="18846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125" name="차트 124"/>
          <p:cNvGraphicFramePr/>
          <p:nvPr>
            <p:extLst>
              <p:ext uri="{D42A27DB-BD31-4B8C-83A1-F6EECF244321}">
                <p14:modId xmlns:p14="http://schemas.microsoft.com/office/powerpoint/2010/main" val="2493805474"/>
              </p:ext>
            </p:extLst>
          </p:nvPr>
        </p:nvGraphicFramePr>
        <p:xfrm>
          <a:off x="7902460" y="2158233"/>
          <a:ext cx="3211426" cy="18846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graphicFrame>
        <p:nvGraphicFramePr>
          <p:cNvPr id="126" name="차트 125"/>
          <p:cNvGraphicFramePr/>
          <p:nvPr>
            <p:extLst>
              <p:ext uri="{D42A27DB-BD31-4B8C-83A1-F6EECF244321}">
                <p14:modId xmlns:p14="http://schemas.microsoft.com/office/powerpoint/2010/main" val="1025605724"/>
              </p:ext>
            </p:extLst>
          </p:nvPr>
        </p:nvGraphicFramePr>
        <p:xfrm>
          <a:off x="7902460" y="4054800"/>
          <a:ext cx="3211426" cy="18846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sp>
        <p:nvSpPr>
          <p:cNvPr id="128" name="직사각형 127"/>
          <p:cNvSpPr/>
          <p:nvPr/>
        </p:nvSpPr>
        <p:spPr bwMode="auto">
          <a:xfrm>
            <a:off x="2057401" y="2529427"/>
            <a:ext cx="716280" cy="1017684"/>
          </a:xfrm>
          <a:prstGeom prst="rect">
            <a:avLst/>
          </a:prstGeom>
          <a:solidFill>
            <a:srgbClr val="118AA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tIns="0" anchor="ctr"/>
          <a:lstStyle/>
          <a:p>
            <a:pPr algn="ctr" eaLnBrk="1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3200" dirty="0">
              <a:latin typeface="Champagne &amp; Limousines" panose="020B0502020202020204" pitchFamily="34" charset="0"/>
              <a:ea typeface="Champagne &amp; Limousines" panose="020B0502020202020204" pitchFamily="34" charset="0"/>
            </a:endParaRPr>
          </a:p>
        </p:txBody>
      </p:sp>
      <p:sp>
        <p:nvSpPr>
          <p:cNvPr id="129" name="직사각형 128"/>
          <p:cNvSpPr/>
          <p:nvPr/>
        </p:nvSpPr>
        <p:spPr bwMode="auto">
          <a:xfrm>
            <a:off x="3192260" y="2583181"/>
            <a:ext cx="716280" cy="963930"/>
          </a:xfrm>
          <a:prstGeom prst="rect">
            <a:avLst/>
          </a:prstGeom>
          <a:solidFill>
            <a:srgbClr val="118AA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tIns="0" anchor="ctr"/>
          <a:lstStyle/>
          <a:p>
            <a:pPr algn="ctr" eaLnBrk="1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3200" dirty="0">
              <a:latin typeface="Champagne &amp; Limousines" panose="020B0502020202020204" pitchFamily="34" charset="0"/>
              <a:ea typeface="Champagne &amp; Limousines" panose="020B0502020202020204" pitchFamily="34" charset="0"/>
            </a:endParaRPr>
          </a:p>
        </p:txBody>
      </p:sp>
      <p:sp>
        <p:nvSpPr>
          <p:cNvPr id="130" name="직사각형 129"/>
          <p:cNvSpPr/>
          <p:nvPr/>
        </p:nvSpPr>
        <p:spPr>
          <a:xfrm>
            <a:off x="-15875" y="3438525"/>
            <a:ext cx="12207875" cy="88741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defRPr/>
            </a:pPr>
            <a:r>
              <a:rPr lang="en-US" altLang="ko-KR" sz="3200" dirty="0" smtClean="0">
                <a:latin typeface="Champagne &amp; Limousines" pitchFamily="34" charset="0"/>
              </a:rPr>
              <a:t>Only </a:t>
            </a:r>
            <a:r>
              <a:rPr lang="en-US" altLang="ko-KR" sz="3200" b="1" dirty="0" smtClean="0">
                <a:solidFill>
                  <a:srgbClr val="118AA0"/>
                </a:solidFill>
                <a:latin typeface="Champagne &amp; Limousines" pitchFamily="34" charset="0"/>
              </a:rPr>
              <a:t>&lt; 8%</a:t>
            </a:r>
            <a:r>
              <a:rPr lang="en-US" altLang="ko-KR" sz="3200" dirty="0" smtClean="0">
                <a:latin typeface="Champagne &amp; Limousines" pitchFamily="34" charset="0"/>
              </a:rPr>
              <a:t> differences!?</a:t>
            </a:r>
            <a:endParaRPr lang="ko-KR" altLang="en-US" b="1" dirty="0" smtClean="0">
              <a:solidFill>
                <a:srgbClr val="B41018"/>
              </a:solidFill>
              <a:latin typeface="Champagne &amp; Limousines" pitchFamily="34" charset="0"/>
            </a:endParaRPr>
          </a:p>
        </p:txBody>
      </p:sp>
      <p:cxnSp>
        <p:nvCxnSpPr>
          <p:cNvPr id="27" name="꺾인 연결선 26"/>
          <p:cNvCxnSpPr>
            <a:stCxn id="128" idx="0"/>
            <a:endCxn id="129" idx="0"/>
          </p:cNvCxnSpPr>
          <p:nvPr/>
        </p:nvCxnSpPr>
        <p:spPr>
          <a:xfrm rot="16200000" flipH="1">
            <a:off x="2956093" y="1988875"/>
            <a:ext cx="53754" cy="1134859"/>
          </a:xfrm>
          <a:prstGeom prst="bentConnector3">
            <a:avLst>
              <a:gd name="adj1" fmla="val -212635"/>
            </a:avLst>
          </a:prstGeom>
          <a:ln w="38100">
            <a:solidFill>
              <a:srgbClr val="118A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직사각형 131"/>
          <p:cNvSpPr/>
          <p:nvPr/>
        </p:nvSpPr>
        <p:spPr>
          <a:xfrm>
            <a:off x="3993581" y="2035170"/>
            <a:ext cx="2656789" cy="500922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/>
            <a:r>
              <a:rPr lang="en-US" altLang="ko-KR" sz="2400" i="1" dirty="0">
                <a:solidFill>
                  <a:srgbClr val="262626"/>
                </a:solidFill>
                <a:latin typeface="Champagne &amp; Limousines" panose="020B0502020202020204" pitchFamily="34" charset="0"/>
                <a:ea typeface="Champagne &amp; Limousines" panose="020B0502020202020204" pitchFamily="34" charset="0"/>
              </a:rPr>
              <a:t>p</a:t>
            </a:r>
            <a:r>
              <a:rPr lang="en-US" altLang="ko-KR" sz="2400" dirty="0">
                <a:solidFill>
                  <a:srgbClr val="262626"/>
                </a:solidFill>
                <a:latin typeface="Champagne &amp; Limousines" panose="020B0502020202020204" pitchFamily="34" charset="0"/>
                <a:ea typeface="Champagne &amp; Limousines" panose="020B0502020202020204" pitchFamily="34" charset="0"/>
              </a:rPr>
              <a:t>=0.001, </a:t>
            </a:r>
            <a:r>
              <a:rPr lang="en-US" altLang="ko-KR" sz="2400" i="1" dirty="0">
                <a:solidFill>
                  <a:srgbClr val="262626"/>
                </a:solidFill>
                <a:latin typeface="Champagne &amp; Limousines" panose="020B0502020202020204" pitchFamily="34" charset="0"/>
                <a:ea typeface="Champagne &amp; Limousines" panose="020B0502020202020204" pitchFamily="34" charset="0"/>
              </a:rPr>
              <a:t>d</a:t>
            </a:r>
            <a:r>
              <a:rPr lang="en-US" altLang="ko-KR" sz="2400" dirty="0">
                <a:solidFill>
                  <a:srgbClr val="262626"/>
                </a:solidFill>
                <a:latin typeface="Champagne &amp; Limousines" panose="020B0502020202020204" pitchFamily="34" charset="0"/>
                <a:ea typeface="Champagne &amp; Limousines" panose="020B0502020202020204" pitchFamily="34" charset="0"/>
              </a:rPr>
              <a:t>=1.195</a:t>
            </a:r>
            <a:endParaRPr lang="ko-KR" altLang="en-US" sz="2400" dirty="0">
              <a:solidFill>
                <a:srgbClr val="262626"/>
              </a:solidFill>
            </a:endParaRPr>
          </a:p>
        </p:txBody>
      </p:sp>
      <p:cxnSp>
        <p:nvCxnSpPr>
          <p:cNvPr id="133" name="꺾인 연결선 132"/>
          <p:cNvCxnSpPr>
            <a:endCxn id="132" idx="1"/>
          </p:cNvCxnSpPr>
          <p:nvPr/>
        </p:nvCxnSpPr>
        <p:spPr>
          <a:xfrm flipV="1">
            <a:off x="2914650" y="2285631"/>
            <a:ext cx="1078931" cy="123978"/>
          </a:xfrm>
          <a:prstGeom prst="bentConnector3">
            <a:avLst>
              <a:gd name="adj1" fmla="val 209"/>
            </a:avLst>
          </a:prstGeom>
          <a:ln w="38100">
            <a:solidFill>
              <a:srgbClr val="118A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2388996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983"/>
    </mc:Choice>
    <mc:Fallback xmlns="">
      <p:transition spd="slow" advTm="339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50"/>
                            </p:stCondLst>
                            <p:childTnLst>
                              <p:par>
                                <p:cTn id="1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25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8" grpId="0" animBg="1"/>
      <p:bldP spid="129" grpId="0" animBg="1"/>
      <p:bldP spid="130" grpId="0" animBg="1"/>
      <p:bldP spid="13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그림 3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  <p:sp>
        <p:nvSpPr>
          <p:cNvPr id="32" name="직사각형 31"/>
          <p:cNvSpPr/>
          <p:nvPr/>
        </p:nvSpPr>
        <p:spPr>
          <a:xfrm>
            <a:off x="-27213" y="0"/>
            <a:ext cx="12219216" cy="6858000"/>
          </a:xfrm>
          <a:prstGeom prst="rect">
            <a:avLst/>
          </a:prstGeom>
          <a:solidFill>
            <a:schemeClr val="tx1">
              <a:alpha val="60000"/>
            </a:schemeClr>
          </a:solidFill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>
              <a:lnSpc>
                <a:spcPts val="5000"/>
              </a:lnSpc>
            </a:pPr>
            <a:endParaRPr lang="ko-KR" altLang="en-US" sz="2800" dirty="0" smtClean="0">
              <a:latin typeface="Champagne &amp; Limousines" panose="020B0502020202020204" pitchFamily="34" charset="0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695325" y="728661"/>
            <a:ext cx="3459986" cy="630000"/>
          </a:xfrm>
          <a:prstGeom prst="rect">
            <a:avLst/>
          </a:prstGeom>
          <a:solidFill>
            <a:srgbClr val="118AA0"/>
          </a:solidFill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>
              <a:lnSpc>
                <a:spcPts val="5000"/>
              </a:lnSpc>
            </a:pPr>
            <a:endParaRPr lang="ko-KR" altLang="en-US" sz="2800" dirty="0" smtClean="0">
              <a:latin typeface="Champagne &amp; Limousines" panose="020B0502020202020204" pitchFamily="34" charset="0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695325" y="620395"/>
            <a:ext cx="808975" cy="72178"/>
          </a:xfrm>
          <a:prstGeom prst="rect">
            <a:avLst/>
          </a:prstGeom>
          <a:solidFill>
            <a:srgbClr val="118AA0"/>
          </a:solidFill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>
              <a:lnSpc>
                <a:spcPts val="5000"/>
              </a:lnSpc>
            </a:pPr>
            <a:endParaRPr lang="ko-KR" altLang="en-US" sz="2800" dirty="0" smtClean="0">
              <a:latin typeface="Champagne &amp; Limousines" panose="020B0502020202020204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95325" y="530025"/>
            <a:ext cx="8900088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6000" b="1" dirty="0" smtClean="0">
                <a:solidFill>
                  <a:schemeClr val="bg1"/>
                </a:solidFill>
                <a:latin typeface="Champagne &amp; Limousines" panose="020B0502020202020204" pitchFamily="34" charset="0"/>
                <a:ea typeface="Champagne &amp; Limousines" panose="020B0502020202020204" pitchFamily="34" charset="0"/>
              </a:rPr>
              <a:t>In Summary,</a:t>
            </a:r>
            <a:endParaRPr lang="ko-KR" altLang="en-US" sz="6000" b="1" dirty="0">
              <a:solidFill>
                <a:sysClr val="windowText" lastClr="000000"/>
              </a:solidFill>
              <a:latin typeface="Champagne &amp; Limousines" panose="020B0502020202020204" pitchFamily="34" charset="0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1060701" y="2921244"/>
            <a:ext cx="2416717" cy="376023"/>
          </a:xfrm>
          <a:prstGeom prst="rect">
            <a:avLst/>
          </a:prstGeom>
          <a:solidFill>
            <a:srgbClr val="118AA0"/>
          </a:solidFill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>
              <a:lnSpc>
                <a:spcPts val="5000"/>
              </a:lnSpc>
            </a:pPr>
            <a:endParaRPr lang="ko-KR" altLang="en-US" sz="2800" dirty="0" smtClean="0">
              <a:latin typeface="Champagne &amp; Limousines" panose="020B0502020202020204" pitchFamily="34" charset="0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1055688" y="2228671"/>
            <a:ext cx="10080625" cy="1200329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Champagne &amp; Limousines" panose="020B0502020202020204" pitchFamily="34" charset="0"/>
                <a:ea typeface="Champagne &amp; Limousines" panose="020B0502020202020204" pitchFamily="34" charset="0"/>
              </a:rPr>
              <a:t>The concurrent use of desk elliptical trainers results in</a:t>
            </a:r>
          </a:p>
          <a:p>
            <a:r>
              <a:rPr lang="en-US" altLang="ko-KR" sz="3600" dirty="0" smtClean="0">
                <a:solidFill>
                  <a:schemeClr val="bg1"/>
                </a:solidFill>
                <a:latin typeface="Champagne &amp; Limousines" panose="020B0502020202020204" pitchFamily="34" charset="0"/>
                <a:ea typeface="Champagne &amp; Limousines" panose="020B0502020202020204" pitchFamily="34" charset="0"/>
              </a:rPr>
              <a:t>minimal impact on work performance.</a:t>
            </a:r>
            <a:endParaRPr lang="ko-KR" altLang="en-US" sz="3600" dirty="0">
              <a:solidFill>
                <a:schemeClr val="bg1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2334458" y="4490525"/>
            <a:ext cx="5661462" cy="376023"/>
          </a:xfrm>
          <a:prstGeom prst="rect">
            <a:avLst/>
          </a:prstGeom>
          <a:solidFill>
            <a:srgbClr val="118AA0"/>
          </a:solidFill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>
              <a:lnSpc>
                <a:spcPts val="5000"/>
              </a:lnSpc>
            </a:pPr>
            <a:endParaRPr lang="ko-KR" altLang="en-US" sz="2800" dirty="0" smtClean="0">
              <a:latin typeface="Champagne &amp; Limousines" panose="020B0502020202020204" pitchFamily="34" charset="0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1055687" y="3789363"/>
            <a:ext cx="10080625" cy="1200329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Champagne &amp; Limousines" panose="020B0502020202020204" pitchFamily="34" charset="0"/>
                <a:ea typeface="Champagne &amp; Limousines" panose="020B0502020202020204" pitchFamily="34" charset="0"/>
              </a:rPr>
              <a:t>So, we expected that office workers would use elliptical trainers without any work-related concern…</a:t>
            </a:r>
            <a:endParaRPr lang="ko-KR" altLang="en-US" sz="3600" dirty="0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02013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567"/>
    </mc:Choice>
    <mc:Fallback xmlns="">
      <p:transition spd="slow" advTm="335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90181E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695326" y="241267"/>
            <a:ext cx="10080625" cy="1862048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altLang="ko-KR" sz="11500" dirty="0" smtClean="0">
                <a:solidFill>
                  <a:schemeClr val="bg1"/>
                </a:solidFill>
                <a:latin typeface="Champagne &amp; Limousines" panose="020B0502020202020204" pitchFamily="34" charset="0"/>
                <a:ea typeface="Champagne &amp; Limousines" panose="020B0502020202020204" pitchFamily="34" charset="0"/>
              </a:rPr>
              <a:t>Usage Contexts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95325" y="2103315"/>
            <a:ext cx="9236075" cy="1077218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altLang="ko-KR" sz="3200" dirty="0" smtClean="0">
                <a:solidFill>
                  <a:schemeClr val="bg1">
                    <a:alpha val="75000"/>
                  </a:schemeClr>
                </a:solidFill>
                <a:latin typeface="Champagne &amp; Limousines" panose="020B0502020202020204" pitchFamily="34" charset="0"/>
                <a:ea typeface="Champagne &amp; Limousines" panose="020B0502020202020204" pitchFamily="34" charset="0"/>
              </a:rPr>
              <a:t>How and why do office workers </a:t>
            </a:r>
          </a:p>
          <a:p>
            <a:r>
              <a:rPr lang="en-US" altLang="ko-KR" sz="3200" dirty="0">
                <a:solidFill>
                  <a:schemeClr val="bg1">
                    <a:alpha val="75000"/>
                  </a:schemeClr>
                </a:solidFill>
                <a:latin typeface="Champagne &amp; Limousines" panose="020B0502020202020204" pitchFamily="34" charset="0"/>
                <a:ea typeface="Champagne &amp; Limousines" panose="020B0502020202020204" pitchFamily="34" charset="0"/>
              </a:rPr>
              <a:t>u</a:t>
            </a:r>
            <a:r>
              <a:rPr lang="en-US" altLang="ko-KR" sz="3200" dirty="0" smtClean="0">
                <a:solidFill>
                  <a:schemeClr val="bg1">
                    <a:alpha val="75000"/>
                  </a:schemeClr>
                </a:solidFill>
                <a:latin typeface="Champagne &amp; Limousines" panose="020B0502020202020204" pitchFamily="34" charset="0"/>
                <a:ea typeface="Champagne &amp; Limousines" panose="020B0502020202020204" pitchFamily="34" charset="0"/>
              </a:rPr>
              <a:t>se elliptical trainers at work?</a:t>
            </a:r>
            <a:endParaRPr lang="en-US" altLang="ko-KR" sz="4400" dirty="0">
              <a:solidFill>
                <a:schemeClr val="bg1">
                  <a:alpha val="75000"/>
                </a:schemeClr>
              </a:solidFill>
              <a:latin typeface="Champagne &amp; Limousines" panose="020B0502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55688" y="4749621"/>
            <a:ext cx="10080625" cy="1200329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/>
            <a:r>
              <a:rPr lang="en-US" altLang="ko-KR" sz="2400" dirty="0" smtClean="0">
                <a:solidFill>
                  <a:schemeClr val="bg1">
                    <a:alpha val="75000"/>
                  </a:schemeClr>
                </a:solidFill>
                <a:latin typeface="Champagne &amp; Limousines" panose="020B0502020202020204" pitchFamily="34" charset="0"/>
                <a:ea typeface="Champagne &amp; Limousines" panose="020B0502020202020204" pitchFamily="34" charset="0"/>
              </a:rPr>
              <a:t>Usage Statistics</a:t>
            </a:r>
          </a:p>
          <a:p>
            <a:pPr algn="r"/>
            <a:r>
              <a:rPr lang="en-US" altLang="ko-KR" sz="2400" dirty="0" smtClean="0">
                <a:solidFill>
                  <a:schemeClr val="bg1">
                    <a:alpha val="75000"/>
                  </a:schemeClr>
                </a:solidFill>
                <a:latin typeface="Champagne &amp; Limousines" panose="020B0502020202020204" pitchFamily="34" charset="0"/>
                <a:ea typeface="Champagne &amp; Limousines" panose="020B0502020202020204" pitchFamily="34" charset="0"/>
              </a:rPr>
              <a:t>Temporal Contexts of the Use</a:t>
            </a:r>
          </a:p>
          <a:p>
            <a:pPr algn="r"/>
            <a:r>
              <a:rPr lang="en-US" altLang="ko-KR" sz="2400" dirty="0" smtClean="0">
                <a:solidFill>
                  <a:schemeClr val="bg1">
                    <a:alpha val="75000"/>
                  </a:schemeClr>
                </a:solidFill>
                <a:latin typeface="Champagne &amp; Limousines" panose="020B0502020202020204" pitchFamily="34" charset="0"/>
                <a:ea typeface="Champagne &amp; Limousines" panose="020B0502020202020204" pitchFamily="34" charset="0"/>
              </a:rPr>
              <a:t>Purposes of the Use</a:t>
            </a:r>
          </a:p>
        </p:txBody>
      </p:sp>
    </p:spTree>
    <p:extLst>
      <p:ext uri="{BB962C8B-B14F-4D97-AF65-F5344CB8AC3E}">
        <p14:creationId xmlns:p14="http://schemas.microsoft.com/office/powerpoint/2010/main" val="4016808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801"/>
    </mc:Choice>
    <mc:Fallback xmlns="">
      <p:transition spd="slow" advTm="15801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그림 7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0" t="15054" r="261" b="-332"/>
          <a:stretch/>
        </p:blipFill>
        <p:spPr>
          <a:xfrm>
            <a:off x="0" y="-23446"/>
            <a:ext cx="12207240" cy="6940061"/>
          </a:xfrm>
          <a:prstGeom prst="rect">
            <a:avLst/>
          </a:prstGeom>
        </p:spPr>
      </p:pic>
      <p:sp>
        <p:nvSpPr>
          <p:cNvPr id="75" name="직사각형 74"/>
          <p:cNvSpPr/>
          <p:nvPr/>
        </p:nvSpPr>
        <p:spPr>
          <a:xfrm>
            <a:off x="-27213" y="0"/>
            <a:ext cx="12219216" cy="6858000"/>
          </a:xfrm>
          <a:prstGeom prst="rect">
            <a:avLst/>
          </a:prstGeom>
          <a:solidFill>
            <a:schemeClr val="tx1">
              <a:alpha val="60000"/>
            </a:schemeClr>
          </a:solidFill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>
              <a:lnSpc>
                <a:spcPts val="5000"/>
              </a:lnSpc>
            </a:pPr>
            <a:endParaRPr lang="ko-KR" altLang="en-US" sz="2800" dirty="0" smtClean="0">
              <a:latin typeface="Champagne &amp; Limousines" panose="020B0502020202020204" pitchFamily="34" charset="0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695327" y="728661"/>
            <a:ext cx="1978425" cy="630000"/>
          </a:xfrm>
          <a:prstGeom prst="rect">
            <a:avLst/>
          </a:prstGeom>
          <a:solidFill>
            <a:srgbClr val="B41018"/>
          </a:solidFill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>
              <a:lnSpc>
                <a:spcPts val="5000"/>
              </a:lnSpc>
            </a:pPr>
            <a:endParaRPr lang="ko-KR" altLang="en-US" sz="2800" dirty="0" smtClean="0">
              <a:latin typeface="Champagne &amp; Limousines" panose="020B0502020202020204" pitchFamily="34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1055688" y="1660337"/>
            <a:ext cx="10096082" cy="1785104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r>
              <a:rPr lang="en-US" altLang="ko-KR" sz="6600" b="1" dirty="0" smtClean="0">
                <a:solidFill>
                  <a:schemeClr val="bg1"/>
                </a:solidFill>
                <a:latin typeface="Champagne &amp; Limousines" panose="020B0502020202020204" pitchFamily="34" charset="0"/>
                <a:ea typeface="Champagne &amp; Limousines" panose="020B0502020202020204" pitchFamily="34" charset="0"/>
              </a:rPr>
              <a:t>2,691</a:t>
            </a:r>
            <a:r>
              <a:rPr lang="en-US" altLang="ko-KR" sz="2800" dirty="0" smtClean="0">
                <a:solidFill>
                  <a:schemeClr val="bg1"/>
                </a:solidFill>
                <a:latin typeface="Champagne &amp; Limousines" panose="020B0502020202020204" pitchFamily="34" charset="0"/>
                <a:ea typeface="Champagne &amp; Limousines" panose="020B0502020202020204" pitchFamily="34" charset="0"/>
              </a:rPr>
              <a:t>strides taken </a:t>
            </a:r>
            <a:r>
              <a:rPr lang="en-US" altLang="ko-KR" sz="6600" b="1" dirty="0" smtClean="0">
                <a:solidFill>
                  <a:schemeClr val="bg1"/>
                </a:solidFill>
                <a:latin typeface="Champagne &amp; Limousines" panose="020B0502020202020204" pitchFamily="34" charset="0"/>
                <a:ea typeface="Champagne &amp; Limousines" panose="020B0502020202020204" pitchFamily="34" charset="0"/>
              </a:rPr>
              <a:t>38.4</a:t>
            </a:r>
            <a:r>
              <a:rPr lang="en-US" altLang="ko-KR" sz="2800" dirty="0" smtClean="0">
                <a:solidFill>
                  <a:schemeClr val="bg1"/>
                </a:solidFill>
                <a:latin typeface="Champagne &amp; Limousines" panose="020B0502020202020204" pitchFamily="34" charset="0"/>
                <a:ea typeface="Champagne &amp; Limousines" panose="020B0502020202020204" pitchFamily="34" charset="0"/>
              </a:rPr>
              <a:t> minutes of use </a:t>
            </a:r>
          </a:p>
          <a:p>
            <a:r>
              <a:rPr lang="en-US" altLang="ko-KR" sz="2800" dirty="0" smtClean="0">
                <a:solidFill>
                  <a:schemeClr val="bg1"/>
                </a:solidFill>
                <a:latin typeface="Champagne &amp; Limousines" panose="020B0502020202020204" pitchFamily="34" charset="0"/>
                <a:ea typeface="Champagne &amp; Limousines" panose="020B0502020202020204" pitchFamily="34" charset="0"/>
              </a:rPr>
              <a:t>with an </a:t>
            </a:r>
            <a:r>
              <a:rPr lang="en-US" altLang="ko-KR" sz="4400" dirty="0" smtClean="0">
                <a:solidFill>
                  <a:schemeClr val="bg1"/>
                </a:solidFill>
                <a:latin typeface="Champagne &amp; Limousines" panose="020B0502020202020204" pitchFamily="34" charset="0"/>
                <a:ea typeface="Champagne &amp; Limousines" panose="020B0502020202020204" pitchFamily="34" charset="0"/>
              </a:rPr>
              <a:t>elliptical trainer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695325" y="530025"/>
            <a:ext cx="10333919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6000" b="1" dirty="0" smtClean="0">
                <a:solidFill>
                  <a:schemeClr val="bg1"/>
                </a:solidFill>
                <a:latin typeface="Champagne &amp; Limousines" panose="020B0502020202020204" pitchFamily="34" charset="0"/>
                <a:ea typeface="Champagne &amp; Limousines" panose="020B0502020202020204" pitchFamily="34" charset="0"/>
              </a:rPr>
              <a:t>Usage Statistics</a:t>
            </a:r>
            <a:endParaRPr lang="ko-KR" altLang="en-US" sz="6000" b="1" dirty="0">
              <a:solidFill>
                <a:schemeClr val="bg1"/>
              </a:solidFill>
              <a:latin typeface="Champagne &amp; Limousines" panose="020B0502020202020204" pitchFamily="34" charset="0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695325" y="620395"/>
            <a:ext cx="808975" cy="72178"/>
          </a:xfrm>
          <a:prstGeom prst="rect">
            <a:avLst/>
          </a:prstGeom>
          <a:solidFill>
            <a:srgbClr val="B41018"/>
          </a:solidFill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>
              <a:lnSpc>
                <a:spcPts val="5000"/>
              </a:lnSpc>
            </a:pPr>
            <a:endParaRPr lang="ko-KR" altLang="en-US" sz="2800" dirty="0" smtClean="0">
              <a:latin typeface="Champagne &amp; Limousines" panose="020B0502020202020204" pitchFamily="34" charset="0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1034354" y="3814668"/>
            <a:ext cx="10096082" cy="1785104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pPr algn="r"/>
            <a:r>
              <a:rPr lang="en-US" altLang="ko-KR" sz="6600" b="1" dirty="0" smtClean="0">
                <a:solidFill>
                  <a:schemeClr val="bg1"/>
                </a:solidFill>
                <a:latin typeface="Champagne &amp; Limousines" panose="020B0502020202020204" pitchFamily="34" charset="0"/>
                <a:ea typeface="Champagne &amp; Limousines" panose="020B0502020202020204" pitchFamily="34" charset="0"/>
              </a:rPr>
              <a:t>5</a:t>
            </a:r>
            <a:r>
              <a:rPr lang="en-US" altLang="ko-KR" sz="2800" dirty="0" smtClean="0">
                <a:solidFill>
                  <a:schemeClr val="bg1"/>
                </a:solidFill>
                <a:latin typeface="Champagne &amp; Limousines" panose="020B0502020202020204" pitchFamily="34" charset="0"/>
                <a:ea typeface="Champagne &amp; Limousines" panose="020B0502020202020204" pitchFamily="34" charset="0"/>
              </a:rPr>
              <a:t> participants </a:t>
            </a:r>
            <a:r>
              <a:rPr lang="en-US" altLang="ko-KR" sz="4400" dirty="0" smtClean="0">
                <a:solidFill>
                  <a:schemeClr val="bg1"/>
                </a:solidFill>
                <a:latin typeface="Champagne &amp; Limousines" panose="020B0502020202020204" pitchFamily="34" charset="0"/>
                <a:ea typeface="Champagne &amp; Limousines" panose="020B0502020202020204" pitchFamily="34" charset="0"/>
              </a:rPr>
              <a:t>failed</a:t>
            </a:r>
            <a:r>
              <a:rPr lang="en-US" altLang="ko-KR" sz="2800" dirty="0" smtClean="0">
                <a:solidFill>
                  <a:schemeClr val="bg1"/>
                </a:solidFill>
                <a:latin typeface="Champagne &amp; Limousines" panose="020B0502020202020204" pitchFamily="34" charset="0"/>
                <a:ea typeface="Champagne &amp; Limousines" panose="020B0502020202020204" pitchFamily="34" charset="0"/>
              </a:rPr>
              <a:t> to meet </a:t>
            </a:r>
          </a:p>
          <a:p>
            <a:pPr algn="r"/>
            <a:r>
              <a:rPr lang="en-US" altLang="ko-KR" sz="2800" dirty="0" smtClean="0">
                <a:solidFill>
                  <a:schemeClr val="bg1"/>
                </a:solidFill>
                <a:latin typeface="Champagne &amp; Limousines" panose="020B0502020202020204" pitchFamily="34" charset="0"/>
                <a:ea typeface="Champagne &amp; Limousines" panose="020B0502020202020204" pitchFamily="34" charset="0"/>
              </a:rPr>
              <a:t>the </a:t>
            </a:r>
            <a:r>
              <a:rPr lang="en-US" altLang="ko-KR" sz="4400" dirty="0" smtClean="0">
                <a:solidFill>
                  <a:schemeClr val="bg1"/>
                </a:solidFill>
                <a:latin typeface="Champagne &amp; Limousines" panose="020B0502020202020204" pitchFamily="34" charset="0"/>
                <a:ea typeface="Champagne &amp; Limousines" panose="020B0502020202020204" pitchFamily="34" charset="0"/>
              </a:rPr>
              <a:t>daily goal</a:t>
            </a:r>
            <a:r>
              <a:rPr lang="en-US" altLang="ko-KR" sz="2800" dirty="0" smtClean="0">
                <a:solidFill>
                  <a:schemeClr val="bg1"/>
                </a:solidFill>
                <a:latin typeface="Champagne &amp; Limousines" panose="020B0502020202020204" pitchFamily="34" charset="0"/>
                <a:ea typeface="Champagne &amp; Limousines" panose="020B0502020202020204" pitchFamily="34" charset="0"/>
              </a:rPr>
              <a:t> of 3,000 strides per day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-15875" y="3438525"/>
            <a:ext cx="12207875" cy="88741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defRPr/>
            </a:pPr>
            <a:r>
              <a:rPr lang="en-US" altLang="ko-KR" sz="3200" dirty="0" smtClean="0">
                <a:latin typeface="Champagne &amp; Limousines" pitchFamily="34" charset="0"/>
              </a:rPr>
              <a:t>Why did they use elliptical trainers only for </a:t>
            </a:r>
            <a:r>
              <a:rPr lang="en-US" altLang="ko-KR" sz="3200" dirty="0" smtClean="0">
                <a:solidFill>
                  <a:srgbClr val="FF0000"/>
                </a:solidFill>
                <a:latin typeface="Champagne &amp; Limousines" pitchFamily="34" charset="0"/>
              </a:rPr>
              <a:t>a limited amount of time</a:t>
            </a:r>
            <a:r>
              <a:rPr lang="en-US" altLang="ko-KR" sz="3200" dirty="0" smtClean="0">
                <a:latin typeface="Champagne &amp; Limousines" pitchFamily="34" charset="0"/>
              </a:rPr>
              <a:t>?</a:t>
            </a:r>
            <a:endParaRPr lang="ko-KR" altLang="en-US" b="1" dirty="0" smtClean="0">
              <a:solidFill>
                <a:srgbClr val="B41018"/>
              </a:solidFill>
              <a:latin typeface="Champagne &amp; Limousines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44593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124"/>
    </mc:Choice>
    <mc:Fallback xmlns="">
      <p:transition spd="slow" advTm="411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F7F7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2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F7F7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/>
      <p:bldP spid="1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/>
          <p:cNvSpPr/>
          <p:nvPr/>
        </p:nvSpPr>
        <p:spPr>
          <a:xfrm>
            <a:off x="695327" y="728661"/>
            <a:ext cx="1722753" cy="630000"/>
          </a:xfrm>
          <a:prstGeom prst="rect">
            <a:avLst/>
          </a:prstGeom>
          <a:solidFill>
            <a:srgbClr val="B41018"/>
          </a:solidFill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>
              <a:lnSpc>
                <a:spcPts val="5000"/>
              </a:lnSpc>
            </a:pPr>
            <a:endParaRPr lang="ko-KR" altLang="en-US" sz="2800" dirty="0" smtClean="0">
              <a:latin typeface="Champagne &amp; Limousines" panose="020B0502020202020204" pitchFamily="34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695325" y="530025"/>
            <a:ext cx="10333919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6000" b="1" dirty="0" smtClean="0">
                <a:solidFill>
                  <a:schemeClr val="bg1"/>
                </a:solidFill>
                <a:latin typeface="Champagne &amp; Limousines" panose="020B0502020202020204" pitchFamily="34" charset="0"/>
                <a:ea typeface="Champagne &amp; Limousines" panose="020B0502020202020204" pitchFamily="34" charset="0"/>
              </a:rPr>
              <a:t>When </a:t>
            </a:r>
            <a:r>
              <a:rPr lang="en-US" altLang="ko-KR" sz="6000" b="1" dirty="0" smtClean="0">
                <a:latin typeface="Champagne &amp; Limousines" panose="020B0502020202020204" pitchFamily="34" charset="0"/>
                <a:ea typeface="Champagne &amp; Limousines" panose="020B0502020202020204" pitchFamily="34" charset="0"/>
              </a:rPr>
              <a:t>they use</a:t>
            </a:r>
            <a:endParaRPr lang="ko-KR" altLang="en-US" sz="6000" b="1" dirty="0">
              <a:latin typeface="Champagne &amp; Limousines" panose="020B0502020202020204" pitchFamily="34" charset="0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695325" y="620395"/>
            <a:ext cx="808975" cy="72178"/>
          </a:xfrm>
          <a:prstGeom prst="rect">
            <a:avLst/>
          </a:prstGeom>
          <a:solidFill>
            <a:srgbClr val="B41018"/>
          </a:solidFill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>
              <a:lnSpc>
                <a:spcPts val="5000"/>
              </a:lnSpc>
            </a:pPr>
            <a:endParaRPr lang="ko-KR" altLang="en-US" sz="2800" dirty="0" smtClean="0">
              <a:latin typeface="Champagne &amp; Limousines" panose="020B050202020202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59572" y="731838"/>
            <a:ext cx="1137920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0" dirty="0" smtClean="0">
                <a:solidFill>
                  <a:schemeClr val="tx1">
                    <a:alpha val="7000"/>
                  </a:schemeClr>
                </a:solidFill>
                <a:latin typeface="Times New Roman" panose="02020603050405020304" pitchFamily="18" charset="0"/>
                <a:ea typeface="Champagne &amp; Limousines" panose="020B0502020202020204" pitchFamily="34" charset="0"/>
                <a:cs typeface="Times New Roman" panose="02020603050405020304" pitchFamily="18" charset="0"/>
              </a:rPr>
              <a:t>“</a:t>
            </a:r>
            <a:endParaRPr lang="ko-KR" altLang="en-US" sz="25000" dirty="0">
              <a:solidFill>
                <a:schemeClr val="tx1">
                  <a:alpha val="7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732176" y="2809459"/>
            <a:ext cx="1137920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0" dirty="0" smtClean="0">
                <a:solidFill>
                  <a:schemeClr val="tx1">
                    <a:alpha val="7000"/>
                  </a:schemeClr>
                </a:solidFill>
                <a:latin typeface="Times New Roman" panose="02020603050405020304" pitchFamily="18" charset="0"/>
                <a:ea typeface="Champagne &amp; Limousines" panose="020B0502020202020204" pitchFamily="34" charset="0"/>
                <a:cs typeface="Times New Roman" panose="02020603050405020304" pitchFamily="18" charset="0"/>
              </a:rPr>
              <a:t>”</a:t>
            </a:r>
            <a:endParaRPr lang="ko-KR" altLang="en-US" sz="25000" dirty="0">
              <a:solidFill>
                <a:schemeClr val="tx1">
                  <a:alpha val="7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55688" y="2089144"/>
            <a:ext cx="10080625" cy="1384995"/>
          </a:xfrm>
          <a:prstGeom prst="rect">
            <a:avLst/>
          </a:prstGeom>
          <a:noFill/>
        </p:spPr>
        <p:txBody>
          <a:bodyPr wrap="square" lIns="288000" rIns="288000" rtlCol="0" anchor="t">
            <a:spAutoFit/>
          </a:bodyPr>
          <a:lstStyle/>
          <a:p>
            <a:r>
              <a:rPr lang="en-US" altLang="ko-KR" sz="2800" dirty="0">
                <a:solidFill>
                  <a:srgbClr val="595959"/>
                </a:solidFill>
                <a:latin typeface="Champagne &amp; Limousines" panose="020B0502020202020204" pitchFamily="34" charset="0"/>
                <a:ea typeface="Champagne &amp; Limousines" panose="020B0502020202020204" pitchFamily="34" charset="0"/>
              </a:rPr>
              <a:t>I pedaled this machine while surfing the web or watching sports videos on YouTube during a rest [...] However, it was difficult to comprehend a novel or an unfamiliar paper while using this machine. [p11]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1055687" y="4671378"/>
            <a:ext cx="10080625" cy="1169551"/>
            <a:chOff x="1055687" y="4671378"/>
            <a:chExt cx="10080625" cy="1169551"/>
          </a:xfrm>
        </p:grpSpPr>
        <p:sp>
          <p:nvSpPr>
            <p:cNvPr id="15" name="직사각형 14"/>
            <p:cNvSpPr/>
            <p:nvPr/>
          </p:nvSpPr>
          <p:spPr>
            <a:xfrm>
              <a:off x="5805022" y="5290662"/>
              <a:ext cx="5331290" cy="416688"/>
            </a:xfrm>
            <a:prstGeom prst="rect">
              <a:avLst/>
            </a:prstGeom>
            <a:solidFill>
              <a:srgbClr val="B41018"/>
            </a:solidFill>
            <a:ln w="762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Autofit/>
            </a:bodyPr>
            <a:lstStyle/>
            <a:p>
              <a:pPr algn="ctr">
                <a:lnSpc>
                  <a:spcPts val="5000"/>
                </a:lnSpc>
              </a:pPr>
              <a:endParaRPr lang="ko-KR" altLang="en-US" sz="2800" dirty="0" smtClean="0">
                <a:latin typeface="Champagne &amp; Limousines" panose="020B0502020202020204" pitchFamily="34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055687" y="4671378"/>
              <a:ext cx="10080625" cy="1169551"/>
            </a:xfrm>
            <a:prstGeom prst="rect">
              <a:avLst/>
            </a:prstGeom>
            <a:noFill/>
          </p:spPr>
          <p:txBody>
            <a:bodyPr wrap="square" lIns="0" rIns="0" rtlCol="0" anchor="ctr">
              <a:spAutoFit/>
            </a:bodyPr>
            <a:lstStyle/>
            <a:p>
              <a:pPr algn="r">
                <a:lnSpc>
                  <a:spcPts val="4200"/>
                </a:lnSpc>
              </a:pPr>
              <a:r>
                <a:rPr lang="en-US" altLang="ko-KR" sz="4400" dirty="0" smtClean="0">
                  <a:latin typeface="Champagne &amp; Limousines" panose="020B0502020202020204" pitchFamily="34" charset="0"/>
                  <a:ea typeface="Champagne &amp; Limousines" panose="020B0502020202020204" pitchFamily="34" charset="0"/>
                </a:rPr>
                <a:t>Selective use depending on </a:t>
              </a:r>
            </a:p>
            <a:p>
              <a:pPr algn="r">
                <a:lnSpc>
                  <a:spcPts val="4200"/>
                </a:lnSpc>
              </a:pPr>
              <a:r>
                <a:rPr lang="en-US" altLang="ko-KR" sz="4400" dirty="0" smtClean="0">
                  <a:solidFill>
                    <a:schemeClr val="bg1"/>
                  </a:solidFill>
                  <a:latin typeface="Champagne &amp; Limousines" panose="020B0502020202020204" pitchFamily="34" charset="0"/>
                  <a:ea typeface="Champagne &amp; Limousines" panose="020B0502020202020204" pitchFamily="34" charset="0"/>
                </a:rPr>
                <a:t>perceived cognitive load</a:t>
              </a:r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4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8322" y="1698201"/>
            <a:ext cx="487990" cy="475556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4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8092" y="1698201"/>
            <a:ext cx="487990" cy="475556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4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7865" y="1698201"/>
            <a:ext cx="487990" cy="475556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4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7638" y="1698201"/>
            <a:ext cx="487990" cy="475556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4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7411" y="1698201"/>
            <a:ext cx="487990" cy="475556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4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7184" y="1698201"/>
            <a:ext cx="487990" cy="475556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4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6957" y="1698201"/>
            <a:ext cx="487990" cy="475556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4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6730" y="1698201"/>
            <a:ext cx="487990" cy="475556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4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6503" y="1698201"/>
            <a:ext cx="487990" cy="475556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4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6276" y="1698201"/>
            <a:ext cx="487990" cy="475556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4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6049" y="1698201"/>
            <a:ext cx="487990" cy="475556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4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5822" y="1698201"/>
            <a:ext cx="487990" cy="475556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4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5595" y="1698201"/>
            <a:ext cx="487990" cy="475556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1055686" y="2086355"/>
            <a:ext cx="10080625" cy="1384995"/>
          </a:xfrm>
          <a:prstGeom prst="rect">
            <a:avLst/>
          </a:prstGeom>
          <a:noFill/>
        </p:spPr>
        <p:txBody>
          <a:bodyPr wrap="square" lIns="288000" rIns="288000" rtlCol="0" anchor="t">
            <a:spAutoFit/>
          </a:bodyPr>
          <a:lstStyle/>
          <a:p>
            <a:r>
              <a:rPr lang="en-US" altLang="ko-KR" sz="2800" dirty="0">
                <a:noFill/>
                <a:latin typeface="Champagne &amp; Limousines" panose="020B0502020202020204" pitchFamily="34" charset="0"/>
                <a:ea typeface="Champagne &amp; Limousines" panose="020B0502020202020204" pitchFamily="34" charset="0"/>
              </a:rPr>
              <a:t>I pedaled this machine while </a:t>
            </a:r>
            <a:r>
              <a:rPr lang="en-US" altLang="ko-KR" sz="2800" dirty="0">
                <a:solidFill>
                  <a:srgbClr val="C00000"/>
                </a:solidFill>
                <a:latin typeface="Champagne &amp; Limousines" panose="020B0502020202020204" pitchFamily="34" charset="0"/>
                <a:ea typeface="Champagne &amp; Limousines" panose="020B0502020202020204" pitchFamily="34" charset="0"/>
              </a:rPr>
              <a:t>surfing the web or watching sports videos on YouTube during a </a:t>
            </a:r>
            <a:r>
              <a:rPr lang="en-US" altLang="ko-KR" sz="2800" dirty="0">
                <a:noFill/>
                <a:latin typeface="Champagne &amp; Limousines" panose="020B0502020202020204" pitchFamily="34" charset="0"/>
                <a:ea typeface="Champagne &amp; Limousines" panose="020B0502020202020204" pitchFamily="34" charset="0"/>
              </a:rPr>
              <a:t>rest [...] However, it was difficult to </a:t>
            </a:r>
            <a:r>
              <a:rPr lang="en-US" altLang="ko-KR" sz="2800" dirty="0">
                <a:solidFill>
                  <a:srgbClr val="C00000"/>
                </a:solidFill>
                <a:latin typeface="Champagne &amp; Limousines" panose="020B0502020202020204" pitchFamily="34" charset="0"/>
                <a:ea typeface="Champagne &amp; Limousines" panose="020B0502020202020204" pitchFamily="34" charset="0"/>
              </a:rPr>
              <a:t>comprehend a novel or an unfamiliar paper</a:t>
            </a:r>
            <a:r>
              <a:rPr lang="en-US" altLang="ko-KR" sz="2800" dirty="0">
                <a:noFill/>
                <a:latin typeface="Champagne &amp; Limousines" panose="020B0502020202020204" pitchFamily="34" charset="0"/>
                <a:ea typeface="Champagne &amp; Limousines" panose="020B0502020202020204" pitchFamily="34" charset="0"/>
              </a:rPr>
              <a:t> while using this machine. [p11]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46844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790"/>
    </mc:Choice>
    <mc:Fallback xmlns="">
      <p:transition spd="slow" advTm="187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2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8318" y="1698201"/>
            <a:ext cx="487990" cy="475556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8091" y="1698201"/>
            <a:ext cx="487990" cy="475556"/>
          </a:xfrm>
          <a:prstGeom prst="rect">
            <a:avLst/>
          </a:prstGeom>
        </p:spPr>
      </p:pic>
      <p:sp>
        <p:nvSpPr>
          <p:cNvPr id="40" name="직사각형 39"/>
          <p:cNvSpPr/>
          <p:nvPr/>
        </p:nvSpPr>
        <p:spPr>
          <a:xfrm>
            <a:off x="695327" y="728661"/>
            <a:ext cx="1722753" cy="630000"/>
          </a:xfrm>
          <a:prstGeom prst="rect">
            <a:avLst/>
          </a:prstGeom>
          <a:solidFill>
            <a:srgbClr val="B41018"/>
          </a:solidFill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>
              <a:lnSpc>
                <a:spcPts val="5000"/>
              </a:lnSpc>
            </a:pPr>
            <a:endParaRPr lang="ko-KR" altLang="en-US" sz="2800" dirty="0" smtClean="0">
              <a:latin typeface="Champagne &amp; Limousines" panose="020B0502020202020204" pitchFamily="34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695325" y="530025"/>
            <a:ext cx="10333919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6000" b="1" dirty="0" smtClean="0">
                <a:solidFill>
                  <a:schemeClr val="bg1"/>
                </a:solidFill>
                <a:latin typeface="Champagne &amp; Limousines" panose="020B0502020202020204" pitchFamily="34" charset="0"/>
                <a:ea typeface="Champagne &amp; Limousines" panose="020B0502020202020204" pitchFamily="34" charset="0"/>
              </a:rPr>
              <a:t>When </a:t>
            </a:r>
            <a:r>
              <a:rPr lang="en-US" altLang="ko-KR" sz="6000" b="1" dirty="0" smtClean="0">
                <a:latin typeface="Champagne &amp; Limousines" panose="020B0502020202020204" pitchFamily="34" charset="0"/>
                <a:ea typeface="Champagne &amp; Limousines" panose="020B0502020202020204" pitchFamily="34" charset="0"/>
              </a:rPr>
              <a:t>they use</a:t>
            </a:r>
            <a:endParaRPr lang="ko-KR" altLang="en-US" sz="6000" b="1" dirty="0">
              <a:latin typeface="Champagne &amp; Limousines" panose="020B0502020202020204" pitchFamily="34" charset="0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695325" y="620395"/>
            <a:ext cx="808975" cy="72178"/>
          </a:xfrm>
          <a:prstGeom prst="rect">
            <a:avLst/>
          </a:prstGeom>
          <a:solidFill>
            <a:srgbClr val="B41018"/>
          </a:solidFill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>
              <a:lnSpc>
                <a:spcPts val="5000"/>
              </a:lnSpc>
            </a:pPr>
            <a:endParaRPr lang="ko-KR" altLang="en-US" sz="2800" dirty="0" smtClean="0">
              <a:latin typeface="Champagne &amp; Limousines" panose="020B050202020202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59572" y="731838"/>
            <a:ext cx="1137920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0" dirty="0" smtClean="0">
                <a:solidFill>
                  <a:schemeClr val="tx1">
                    <a:alpha val="7000"/>
                  </a:schemeClr>
                </a:solidFill>
                <a:latin typeface="Times New Roman" panose="02020603050405020304" pitchFamily="18" charset="0"/>
                <a:ea typeface="Champagne &amp; Limousines" panose="020B0502020202020204" pitchFamily="34" charset="0"/>
                <a:cs typeface="Times New Roman" panose="02020603050405020304" pitchFamily="18" charset="0"/>
              </a:rPr>
              <a:t>“</a:t>
            </a:r>
            <a:endParaRPr lang="ko-KR" altLang="en-US" sz="25000" dirty="0">
              <a:solidFill>
                <a:schemeClr val="tx1">
                  <a:alpha val="7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732176" y="2809459"/>
            <a:ext cx="1137920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0" dirty="0" smtClean="0">
                <a:solidFill>
                  <a:schemeClr val="tx1">
                    <a:alpha val="7000"/>
                  </a:schemeClr>
                </a:solidFill>
                <a:latin typeface="Times New Roman" panose="02020603050405020304" pitchFamily="18" charset="0"/>
                <a:ea typeface="Champagne &amp; Limousines" panose="020B0502020202020204" pitchFamily="34" charset="0"/>
                <a:cs typeface="Times New Roman" panose="02020603050405020304" pitchFamily="18" charset="0"/>
              </a:rPr>
              <a:t>”</a:t>
            </a:r>
            <a:endParaRPr lang="ko-KR" altLang="en-US" sz="25000" dirty="0">
              <a:solidFill>
                <a:schemeClr val="tx1">
                  <a:alpha val="7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55688" y="2089144"/>
            <a:ext cx="10080625" cy="954107"/>
          </a:xfrm>
          <a:prstGeom prst="rect">
            <a:avLst/>
          </a:prstGeom>
          <a:noFill/>
        </p:spPr>
        <p:txBody>
          <a:bodyPr wrap="square" lIns="288000" rIns="288000" rtlCol="0" anchor="t">
            <a:spAutoFit/>
          </a:bodyPr>
          <a:lstStyle/>
          <a:p>
            <a:r>
              <a:rPr lang="en-US" altLang="ko-KR" sz="2800" dirty="0">
                <a:solidFill>
                  <a:srgbClr val="595959"/>
                </a:solidFill>
                <a:latin typeface="Champagne &amp; Limousines" panose="020B0502020202020204" pitchFamily="34" charset="0"/>
                <a:ea typeface="Champagne &amp; Limousines" panose="020B0502020202020204" pitchFamily="34" charset="0"/>
              </a:rPr>
              <a:t>Since I use this machine in the office, I felt uncomfortable, because someone noticed the pedaling motion and noise. [p8]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1055687" y="4671378"/>
            <a:ext cx="10080625" cy="1169551"/>
            <a:chOff x="1055687" y="4671378"/>
            <a:chExt cx="10080625" cy="1169551"/>
          </a:xfrm>
        </p:grpSpPr>
        <p:sp>
          <p:nvSpPr>
            <p:cNvPr id="31" name="직사각형 30"/>
            <p:cNvSpPr/>
            <p:nvPr/>
          </p:nvSpPr>
          <p:spPr>
            <a:xfrm>
              <a:off x="7293586" y="5290662"/>
              <a:ext cx="3842726" cy="416688"/>
            </a:xfrm>
            <a:prstGeom prst="rect">
              <a:avLst/>
            </a:prstGeom>
            <a:solidFill>
              <a:srgbClr val="B41018"/>
            </a:solidFill>
            <a:ln w="762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Autofit/>
            </a:bodyPr>
            <a:lstStyle/>
            <a:p>
              <a:pPr algn="ctr">
                <a:lnSpc>
                  <a:spcPts val="5000"/>
                </a:lnSpc>
              </a:pPr>
              <a:endParaRPr lang="ko-KR" altLang="en-US" sz="2800" dirty="0" smtClean="0">
                <a:latin typeface="Champagne &amp; Limousines" panose="020B0502020202020204" pitchFamily="34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055687" y="4671378"/>
              <a:ext cx="10080625" cy="1169551"/>
            </a:xfrm>
            <a:prstGeom prst="rect">
              <a:avLst/>
            </a:prstGeom>
            <a:noFill/>
          </p:spPr>
          <p:txBody>
            <a:bodyPr wrap="square" lIns="0" rIns="0" rtlCol="0" anchor="ctr">
              <a:spAutoFit/>
            </a:bodyPr>
            <a:lstStyle/>
            <a:p>
              <a:pPr algn="r">
                <a:lnSpc>
                  <a:spcPts val="4200"/>
                </a:lnSpc>
              </a:pPr>
              <a:r>
                <a:rPr lang="en-US" altLang="ko-KR" sz="4400" dirty="0" smtClean="0">
                  <a:latin typeface="Champagne &amp; Limousines" panose="020B0502020202020204" pitchFamily="34" charset="0"/>
                  <a:ea typeface="Champagne &amp; Limousines" panose="020B0502020202020204" pitchFamily="34" charset="0"/>
                </a:rPr>
                <a:t>Selective use depending on </a:t>
              </a:r>
            </a:p>
            <a:p>
              <a:pPr algn="r">
                <a:lnSpc>
                  <a:spcPts val="4200"/>
                </a:lnSpc>
              </a:pPr>
              <a:r>
                <a:rPr lang="en-US" altLang="ko-KR" sz="4400" dirty="0" smtClean="0">
                  <a:solidFill>
                    <a:schemeClr val="bg1"/>
                  </a:solidFill>
                  <a:latin typeface="Champagne &amp; Limousines" panose="020B0502020202020204" pitchFamily="34" charset="0"/>
                  <a:ea typeface="Champagne &amp; Limousines" panose="020B0502020202020204" pitchFamily="34" charset="0"/>
                </a:rPr>
                <a:t>social environment   </a:t>
              </a:r>
            </a:p>
          </p:txBody>
        </p:sp>
      </p:grpSp>
      <p:pic>
        <p:nvPicPr>
          <p:cNvPr id="11" name="그림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7864" y="1698201"/>
            <a:ext cx="487990" cy="475556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5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7638" y="1698201"/>
            <a:ext cx="487990" cy="475556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5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7411" y="1698201"/>
            <a:ext cx="487990" cy="475556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5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7184" y="1698201"/>
            <a:ext cx="487990" cy="475556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5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6957" y="1698201"/>
            <a:ext cx="487990" cy="475556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5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6730" y="1698201"/>
            <a:ext cx="487990" cy="475556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5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6503" y="1698201"/>
            <a:ext cx="487990" cy="475556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5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6276" y="1698201"/>
            <a:ext cx="487990" cy="475556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5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6049" y="1698201"/>
            <a:ext cx="487990" cy="475556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5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5822" y="1698201"/>
            <a:ext cx="487990" cy="475556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5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5595" y="1698201"/>
            <a:ext cx="487990" cy="475556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1055683" y="2089144"/>
            <a:ext cx="10080625" cy="954107"/>
          </a:xfrm>
          <a:prstGeom prst="rect">
            <a:avLst/>
          </a:prstGeom>
          <a:noFill/>
        </p:spPr>
        <p:txBody>
          <a:bodyPr wrap="square" lIns="288000" rIns="288000" rtlCol="0" anchor="t">
            <a:spAutoFit/>
          </a:bodyPr>
          <a:lstStyle/>
          <a:p>
            <a:r>
              <a:rPr lang="en-US" altLang="ko-KR" sz="2800" dirty="0">
                <a:noFill/>
                <a:latin typeface="Champagne &amp; Limousines" panose="020B0502020202020204" pitchFamily="34" charset="0"/>
                <a:ea typeface="Champagne &amp; Limousines" panose="020B0502020202020204" pitchFamily="34" charset="0"/>
              </a:rPr>
              <a:t>Since I use this machine in the office, I felt uncomfortable, because </a:t>
            </a:r>
            <a:r>
              <a:rPr lang="en-US" altLang="ko-KR" sz="2800" dirty="0">
                <a:solidFill>
                  <a:srgbClr val="C00000"/>
                </a:solidFill>
                <a:latin typeface="Champagne &amp; Limousines" panose="020B0502020202020204" pitchFamily="34" charset="0"/>
                <a:ea typeface="Champagne &amp; Limousines" panose="020B0502020202020204" pitchFamily="34" charset="0"/>
              </a:rPr>
              <a:t>someone noticed the pedaling motion and noise. </a:t>
            </a:r>
            <a:r>
              <a:rPr lang="en-US" altLang="ko-KR" sz="2800" dirty="0">
                <a:solidFill>
                  <a:srgbClr val="595959"/>
                </a:solidFill>
                <a:latin typeface="Champagne &amp; Limousines" panose="020B0502020202020204" pitchFamily="34" charset="0"/>
                <a:ea typeface="Champagne &amp; Limousines" panose="020B0502020202020204" pitchFamily="34" charset="0"/>
              </a:rPr>
              <a:t>[p8]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53113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116"/>
    </mc:Choice>
    <mc:Fallback xmlns="">
      <p:transition spd="slow" advTm="261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직사각형 130"/>
          <p:cNvSpPr/>
          <p:nvPr/>
        </p:nvSpPr>
        <p:spPr>
          <a:xfrm>
            <a:off x="3811428" y="1628775"/>
            <a:ext cx="1969378" cy="1663303"/>
          </a:xfrm>
          <a:prstGeom prst="rect">
            <a:avLst/>
          </a:prstGeom>
          <a:solidFill>
            <a:srgbClr val="F16359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>
              <a:lnSpc>
                <a:spcPts val="2000"/>
              </a:lnSpc>
            </a:pPr>
            <a:r>
              <a:rPr lang="en-US" altLang="ko-KR" sz="2400" dirty="0" smtClean="0">
                <a:latin typeface="Champagne &amp; Limousines" panose="020B0502020202020204" pitchFamily="34" charset="0"/>
              </a:rPr>
              <a:t>Activity thermogenesis</a:t>
            </a:r>
            <a:endParaRPr lang="ko-KR" altLang="en-US" sz="2400" dirty="0">
              <a:latin typeface="Champagne &amp; Limousines" panose="020B0502020202020204" pitchFamily="34" charset="0"/>
            </a:endParaRPr>
          </a:p>
        </p:txBody>
      </p:sp>
      <p:sp>
        <p:nvSpPr>
          <p:cNvPr id="133" name="직사각형 132"/>
          <p:cNvSpPr/>
          <p:nvPr/>
        </p:nvSpPr>
        <p:spPr>
          <a:xfrm>
            <a:off x="3811428" y="3815644"/>
            <a:ext cx="1969378" cy="2134306"/>
          </a:xfrm>
          <a:prstGeom prst="rect">
            <a:avLst/>
          </a:prstGeom>
          <a:solidFill>
            <a:srgbClr val="00B05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000"/>
              </a:lnSpc>
            </a:pPr>
            <a:r>
              <a:rPr lang="en-US" altLang="ko-KR" sz="2400" dirty="0" smtClean="0">
                <a:latin typeface="Champagne &amp; Limousines" panose="020B0502020202020204" pitchFamily="34" charset="0"/>
                <a:ea typeface="Champagne &amp; Limousines" panose="020B0502020202020204" pitchFamily="34" charset="0"/>
              </a:rPr>
              <a:t>Basal</a:t>
            </a:r>
          </a:p>
          <a:p>
            <a:pPr algn="ctr">
              <a:lnSpc>
                <a:spcPts val="2000"/>
              </a:lnSpc>
            </a:pPr>
            <a:r>
              <a:rPr lang="en-US" altLang="ko-KR" sz="2400" dirty="0" smtClean="0">
                <a:latin typeface="Champagne &amp; Limousines" panose="020B0502020202020204" pitchFamily="34" charset="0"/>
                <a:ea typeface="Champagne &amp; Limousines" panose="020B0502020202020204" pitchFamily="34" charset="0"/>
              </a:rPr>
              <a:t>metabolic</a:t>
            </a:r>
          </a:p>
          <a:p>
            <a:pPr algn="ctr">
              <a:lnSpc>
                <a:spcPts val="2000"/>
              </a:lnSpc>
            </a:pPr>
            <a:r>
              <a:rPr lang="en-US" altLang="ko-KR" sz="2400" dirty="0" smtClean="0">
                <a:latin typeface="Champagne &amp; Limousines" panose="020B0502020202020204" pitchFamily="34" charset="0"/>
                <a:ea typeface="Champagne &amp; Limousines" panose="020B0502020202020204" pitchFamily="34" charset="0"/>
              </a:rPr>
              <a:t>rate</a:t>
            </a:r>
            <a:endParaRPr lang="ko-KR" altLang="en-US" sz="2400" dirty="0">
              <a:latin typeface="Champagne &amp; Limousines" panose="020B0502020202020204" pitchFamily="34" charset="0"/>
            </a:endParaRPr>
          </a:p>
        </p:txBody>
      </p:sp>
      <p:sp>
        <p:nvSpPr>
          <p:cNvPr id="134" name="직사각형 133"/>
          <p:cNvSpPr/>
          <p:nvPr/>
        </p:nvSpPr>
        <p:spPr>
          <a:xfrm>
            <a:off x="3811428" y="3292078"/>
            <a:ext cx="1969378" cy="575733"/>
          </a:xfrm>
          <a:prstGeom prst="rect">
            <a:avLst/>
          </a:prstGeom>
          <a:solidFill>
            <a:srgbClr val="1077A8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0" rtlCol="0" anchor="ctr"/>
          <a:lstStyle/>
          <a:p>
            <a:pPr algn="ctr">
              <a:lnSpc>
                <a:spcPts val="2000"/>
              </a:lnSpc>
            </a:pPr>
            <a:r>
              <a:rPr lang="en-US" altLang="ko-KR" sz="2400" dirty="0" smtClean="0">
                <a:latin typeface="Champagne &amp; Limousines" panose="020B0502020202020204" pitchFamily="34" charset="0"/>
                <a:ea typeface="Champagne &amp; Limousines" panose="020B0502020202020204" pitchFamily="34" charset="0"/>
              </a:rPr>
              <a:t>Thermic effect of food</a:t>
            </a:r>
            <a:endParaRPr lang="ko-KR" altLang="en-US" sz="2400" dirty="0">
              <a:latin typeface="Champagne &amp; Limousines" panose="020B0502020202020204" pitchFamily="34" charset="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23" r="11953"/>
          <a:stretch/>
        </p:blipFill>
        <p:spPr>
          <a:xfrm>
            <a:off x="8534399" y="0"/>
            <a:ext cx="3657601" cy="6858000"/>
          </a:xfrm>
          <a:prstGeom prst="rect">
            <a:avLst/>
          </a:prstGeom>
        </p:spPr>
      </p:pic>
      <p:sp>
        <p:nvSpPr>
          <p:cNvPr id="32" name="직사각형 31"/>
          <p:cNvSpPr/>
          <p:nvPr/>
        </p:nvSpPr>
        <p:spPr>
          <a:xfrm>
            <a:off x="3811058" y="728661"/>
            <a:ext cx="4633031" cy="630000"/>
          </a:xfrm>
          <a:prstGeom prst="rect">
            <a:avLst/>
          </a:prstGeom>
          <a:solidFill>
            <a:srgbClr val="00B050"/>
          </a:solidFill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>
              <a:lnSpc>
                <a:spcPts val="5000"/>
              </a:lnSpc>
            </a:pPr>
            <a:endParaRPr lang="ko-KR" altLang="en-US" sz="2800" dirty="0" smtClean="0">
              <a:latin typeface="Champagne &amp; Limousines" panose="020B0502020202020204" pitchFamily="3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95325" y="530025"/>
            <a:ext cx="10333919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6000" b="1" dirty="0" smtClean="0">
                <a:solidFill>
                  <a:sysClr val="windowText" lastClr="000000"/>
                </a:solidFill>
                <a:latin typeface="Champagne &amp; Limousines" panose="020B0502020202020204" pitchFamily="34" charset="0"/>
                <a:ea typeface="Champagne &amp; Limousines" panose="020B0502020202020204" pitchFamily="34" charset="0"/>
              </a:rPr>
              <a:t>Physically </a:t>
            </a:r>
            <a:r>
              <a:rPr lang="en-US" altLang="ko-KR" sz="6000" b="1" dirty="0" smtClean="0">
                <a:solidFill>
                  <a:schemeClr val="bg1"/>
                </a:solidFill>
                <a:latin typeface="Champagne &amp; Limousines" panose="020B0502020202020204" pitchFamily="34" charset="0"/>
                <a:ea typeface="Champagne &amp; Limousines" panose="020B0502020202020204" pitchFamily="34" charset="0"/>
              </a:rPr>
              <a:t>Active Lifestyle</a:t>
            </a:r>
            <a:endParaRPr lang="ko-KR" altLang="en-US" sz="6000" b="1" dirty="0">
              <a:solidFill>
                <a:schemeClr val="bg1"/>
              </a:solidFill>
              <a:latin typeface="Champagne &amp; Limousines" panose="020B0502020202020204" pitchFamily="34" charset="0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695325" y="620395"/>
            <a:ext cx="808975" cy="72178"/>
          </a:xfrm>
          <a:prstGeom prst="rect">
            <a:avLst/>
          </a:prstGeom>
          <a:solidFill>
            <a:srgbClr val="00B050"/>
          </a:solidFill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>
              <a:lnSpc>
                <a:spcPts val="5000"/>
              </a:lnSpc>
            </a:pPr>
            <a:endParaRPr lang="ko-KR" altLang="en-US" sz="2800" dirty="0" smtClean="0">
              <a:latin typeface="Champagne &amp; Limousines" panose="020B0502020202020204" pitchFamily="34" charset="0"/>
            </a:endParaRPr>
          </a:p>
        </p:txBody>
      </p:sp>
      <p:sp>
        <p:nvSpPr>
          <p:cNvPr id="108" name="직사각형 107"/>
          <p:cNvSpPr/>
          <p:nvPr/>
        </p:nvSpPr>
        <p:spPr>
          <a:xfrm>
            <a:off x="3810353" y="3789363"/>
            <a:ext cx="1969378" cy="2160587"/>
          </a:xfrm>
          <a:prstGeom prst="rect">
            <a:avLst/>
          </a:prstGeom>
          <a:solidFill>
            <a:srgbClr val="EB9803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>
              <a:lnSpc>
                <a:spcPts val="2000"/>
              </a:lnSpc>
            </a:pPr>
            <a:r>
              <a:rPr lang="en-US" altLang="ko-KR" sz="2400" dirty="0" smtClean="0">
                <a:latin typeface="Champagne &amp; Limousines" panose="020B0502020202020204" pitchFamily="34" charset="0"/>
              </a:rPr>
              <a:t>Sport-like exercise </a:t>
            </a:r>
          </a:p>
          <a:p>
            <a:pPr algn="ctr">
              <a:lnSpc>
                <a:spcPts val="2000"/>
              </a:lnSpc>
            </a:pPr>
            <a:r>
              <a:rPr lang="en-US" altLang="ko-KR" sz="2400" dirty="0" smtClean="0">
                <a:latin typeface="Champagne &amp; Limousines" panose="020B0502020202020204" pitchFamily="34" charset="0"/>
              </a:rPr>
              <a:t>activity</a:t>
            </a:r>
            <a:endParaRPr lang="ko-KR" altLang="en-US" sz="2400" dirty="0">
              <a:latin typeface="Champagne &amp; Limousines" panose="020B0502020202020204" pitchFamily="34" charset="0"/>
            </a:endParaRPr>
          </a:p>
        </p:txBody>
      </p:sp>
      <p:sp>
        <p:nvSpPr>
          <p:cNvPr id="109" name="직사각형 108"/>
          <p:cNvSpPr/>
          <p:nvPr/>
        </p:nvSpPr>
        <p:spPr>
          <a:xfrm>
            <a:off x="3810353" y="1628775"/>
            <a:ext cx="1969378" cy="2134460"/>
          </a:xfrm>
          <a:prstGeom prst="rect">
            <a:avLst/>
          </a:prstGeom>
          <a:solidFill>
            <a:srgbClr val="B41018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6000" bIns="0" rtlCol="0" anchor="ctr"/>
          <a:lstStyle/>
          <a:p>
            <a:pPr algn="ctr">
              <a:lnSpc>
                <a:spcPts val="2000"/>
              </a:lnSpc>
            </a:pPr>
            <a:r>
              <a:rPr lang="en-US" altLang="ko-KR" sz="2400" dirty="0" smtClean="0">
                <a:latin typeface="Champagne &amp; Limousines" panose="020B0502020202020204" pitchFamily="34" charset="0"/>
              </a:rPr>
              <a:t>Non-exercise activity thermogenesis (NEAT)</a:t>
            </a:r>
            <a:endParaRPr lang="ko-KR" altLang="en-US" sz="2400" dirty="0">
              <a:latin typeface="Champagne &amp; Limousines" panose="020B0502020202020204" pitchFamily="34" charset="0"/>
            </a:endParaRPr>
          </a:p>
        </p:txBody>
      </p:sp>
      <p:cxnSp>
        <p:nvCxnSpPr>
          <p:cNvPr id="23" name="직선 연결선 22"/>
          <p:cNvCxnSpPr/>
          <p:nvPr/>
        </p:nvCxnSpPr>
        <p:spPr>
          <a:xfrm>
            <a:off x="3027545" y="1673931"/>
            <a:ext cx="785290" cy="0"/>
          </a:xfrm>
          <a:prstGeom prst="line">
            <a:avLst/>
          </a:prstGeom>
          <a:ln w="57150">
            <a:solidFill>
              <a:srgbClr val="F16359"/>
            </a:solidFill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5" name="직선 연결선 134"/>
          <p:cNvCxnSpPr/>
          <p:nvPr/>
        </p:nvCxnSpPr>
        <p:spPr>
          <a:xfrm>
            <a:off x="3025063" y="3289609"/>
            <a:ext cx="785290" cy="2660341"/>
          </a:xfrm>
          <a:prstGeom prst="line">
            <a:avLst/>
          </a:prstGeom>
          <a:ln w="57150">
            <a:solidFill>
              <a:srgbClr val="F16359"/>
            </a:solidFill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" name="그룹 2"/>
          <p:cNvGrpSpPr/>
          <p:nvPr/>
        </p:nvGrpSpPr>
        <p:grpSpPr>
          <a:xfrm>
            <a:off x="5779731" y="4325975"/>
            <a:ext cx="2595666" cy="1087363"/>
            <a:chOff x="5779731" y="4325975"/>
            <a:chExt cx="2595666" cy="1087363"/>
          </a:xfrm>
        </p:grpSpPr>
        <p:sp>
          <p:nvSpPr>
            <p:cNvPr id="141" name="타원 140"/>
            <p:cNvSpPr/>
            <p:nvPr/>
          </p:nvSpPr>
          <p:spPr>
            <a:xfrm>
              <a:off x="5990201" y="4325975"/>
              <a:ext cx="1087363" cy="1087363"/>
            </a:xfrm>
            <a:prstGeom prst="ellipse">
              <a:avLst/>
            </a:prstGeom>
            <a:solidFill>
              <a:srgbClr val="EB9803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0" rtlCol="0" anchor="ctr"/>
            <a:lstStyle/>
            <a:p>
              <a:pPr algn="ctr">
                <a:lnSpc>
                  <a:spcPts val="2000"/>
                </a:lnSpc>
              </a:pPr>
              <a:endParaRPr lang="ko-KR" altLang="en-US" sz="2400" dirty="0">
                <a:latin typeface="Champagne &amp; Limousines" panose="020B0502020202020204" pitchFamily="34" charset="0"/>
              </a:endParaRPr>
            </a:p>
          </p:txBody>
        </p:sp>
        <p:cxnSp>
          <p:nvCxnSpPr>
            <p:cNvPr id="29" name="직선 연결선 28"/>
            <p:cNvCxnSpPr/>
            <p:nvPr/>
          </p:nvCxnSpPr>
          <p:spPr>
            <a:xfrm>
              <a:off x="5779731" y="4869656"/>
              <a:ext cx="1508303" cy="0"/>
            </a:xfrm>
            <a:prstGeom prst="line">
              <a:avLst/>
            </a:prstGeom>
            <a:ln w="57150">
              <a:solidFill>
                <a:srgbClr val="EB980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5" name="타원 144"/>
            <p:cNvSpPr/>
            <p:nvPr/>
          </p:nvSpPr>
          <p:spPr>
            <a:xfrm>
              <a:off x="7288034" y="4325975"/>
              <a:ext cx="1087363" cy="1087363"/>
            </a:xfrm>
            <a:prstGeom prst="ellipse">
              <a:avLst/>
            </a:prstGeom>
            <a:solidFill>
              <a:srgbClr val="EB9803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0" rtlCol="0" anchor="ctr"/>
            <a:lstStyle/>
            <a:p>
              <a:pPr algn="ctr">
                <a:lnSpc>
                  <a:spcPts val="2000"/>
                </a:lnSpc>
              </a:pPr>
              <a:endParaRPr lang="ko-KR" altLang="en-US" sz="2400" dirty="0">
                <a:latin typeface="Champagne &amp; Limousines" panose="020B0502020202020204" pitchFamily="34" charset="0"/>
              </a:endParaRPr>
            </a:p>
          </p:txBody>
        </p:sp>
        <p:pic>
          <p:nvPicPr>
            <p:cNvPr id="36" name="그림 3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94195" y="4516575"/>
              <a:ext cx="696696" cy="706163"/>
            </a:xfrm>
            <a:prstGeom prst="rect">
              <a:avLst/>
            </a:prstGeom>
          </p:spPr>
        </p:pic>
        <p:pic>
          <p:nvPicPr>
            <p:cNvPr id="37" name="그림 3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13034" y="4536437"/>
              <a:ext cx="841695" cy="666438"/>
            </a:xfrm>
            <a:prstGeom prst="rect">
              <a:avLst/>
            </a:prstGeom>
          </p:spPr>
        </p:pic>
      </p:grpSp>
      <p:grpSp>
        <p:nvGrpSpPr>
          <p:cNvPr id="2" name="그룹 1"/>
          <p:cNvGrpSpPr/>
          <p:nvPr/>
        </p:nvGrpSpPr>
        <p:grpSpPr>
          <a:xfrm>
            <a:off x="5779731" y="2152324"/>
            <a:ext cx="2595666" cy="1087363"/>
            <a:chOff x="5779731" y="2152324"/>
            <a:chExt cx="2595666" cy="1087363"/>
          </a:xfrm>
        </p:grpSpPr>
        <p:sp>
          <p:nvSpPr>
            <p:cNvPr id="150" name="타원 149"/>
            <p:cNvSpPr/>
            <p:nvPr/>
          </p:nvSpPr>
          <p:spPr>
            <a:xfrm>
              <a:off x="5990201" y="2152324"/>
              <a:ext cx="1087363" cy="1087363"/>
            </a:xfrm>
            <a:prstGeom prst="ellipse">
              <a:avLst/>
            </a:prstGeom>
            <a:solidFill>
              <a:srgbClr val="B41018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0" rtlCol="0" anchor="ctr"/>
            <a:lstStyle/>
            <a:p>
              <a:pPr algn="ctr">
                <a:lnSpc>
                  <a:spcPts val="2000"/>
                </a:lnSpc>
              </a:pPr>
              <a:endParaRPr lang="ko-KR" altLang="en-US" sz="2400" dirty="0">
                <a:latin typeface="Champagne &amp; Limousines" panose="020B0502020202020204" pitchFamily="34" charset="0"/>
              </a:endParaRPr>
            </a:p>
          </p:txBody>
        </p:sp>
        <p:cxnSp>
          <p:nvCxnSpPr>
            <p:cNvPr id="151" name="직선 연결선 150"/>
            <p:cNvCxnSpPr>
              <a:endCxn id="152" idx="2"/>
            </p:cNvCxnSpPr>
            <p:nvPr/>
          </p:nvCxnSpPr>
          <p:spPr>
            <a:xfrm flipV="1">
              <a:off x="5779731" y="2696006"/>
              <a:ext cx="1508303" cy="0"/>
            </a:xfrm>
            <a:prstGeom prst="line">
              <a:avLst/>
            </a:prstGeom>
            <a:ln w="57150">
              <a:solidFill>
                <a:srgbClr val="B4101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2" name="타원 151"/>
            <p:cNvSpPr/>
            <p:nvPr/>
          </p:nvSpPr>
          <p:spPr>
            <a:xfrm>
              <a:off x="7288034" y="2152324"/>
              <a:ext cx="1087363" cy="1087363"/>
            </a:xfrm>
            <a:prstGeom prst="ellipse">
              <a:avLst/>
            </a:prstGeom>
            <a:solidFill>
              <a:srgbClr val="B41018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0" rtlCol="0" anchor="ctr"/>
            <a:lstStyle/>
            <a:p>
              <a:pPr algn="ctr">
                <a:lnSpc>
                  <a:spcPts val="2000"/>
                </a:lnSpc>
              </a:pPr>
              <a:endParaRPr lang="ko-KR" altLang="en-US" sz="2400" dirty="0">
                <a:latin typeface="Champagne &amp; Limousines" panose="020B0502020202020204" pitchFamily="34" charset="0"/>
              </a:endParaRPr>
            </a:p>
          </p:txBody>
        </p:sp>
        <p:pic>
          <p:nvPicPr>
            <p:cNvPr id="50" name="그림 4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04849" y="2339785"/>
              <a:ext cx="453732" cy="712440"/>
            </a:xfrm>
            <a:prstGeom prst="rect">
              <a:avLst/>
            </a:prstGeom>
          </p:spPr>
        </p:pic>
        <p:pic>
          <p:nvPicPr>
            <p:cNvPr id="51" name="그림 50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52650" y="2313061"/>
              <a:ext cx="691168" cy="765888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2202863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7874"/>
    </mc:Choice>
    <mc:Fallback xmlns="">
      <p:transition spd="slow" advTm="978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5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2.96296E-6 L -0.22734 2.96296E-6 " pathEditMode="relative" rAng="0" ptsTypes="AA">
                                      <p:cBhvr>
                                        <p:cTn id="21" dur="75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367" y="0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7.40741E-7 L -0.22734 -7.40741E-7 " pathEditMode="relative" rAng="0" ptsTypes="AA">
                                      <p:cBhvr>
                                        <p:cTn id="23" dur="75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367" y="0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3.7037E-6 L -0.22734 3.7037E-6 " pathEditMode="relative" rAng="0" ptsTypes="AA">
                                      <p:cBhvr>
                                        <p:cTn id="25" dur="75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36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75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250"/>
                            </p:stCondLst>
                            <p:childTnLst>
                              <p:par>
                                <p:cTn id="3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750"/>
                            </p:stCondLst>
                            <p:childTnLst>
                              <p:par>
                                <p:cTn id="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1" grpId="0" animBg="1"/>
      <p:bldP spid="131" grpId="1" animBg="1"/>
      <p:bldP spid="133" grpId="0" animBg="1"/>
      <p:bldP spid="133" grpId="1" animBg="1"/>
      <p:bldP spid="134" grpId="0" animBg="1"/>
      <p:bldP spid="134" grpId="1" animBg="1"/>
      <p:bldP spid="108" grpId="0" animBg="1"/>
      <p:bldP spid="109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/>
          <p:cNvSpPr/>
          <p:nvPr/>
        </p:nvSpPr>
        <p:spPr>
          <a:xfrm>
            <a:off x="695327" y="728661"/>
            <a:ext cx="1302165" cy="630000"/>
          </a:xfrm>
          <a:prstGeom prst="rect">
            <a:avLst/>
          </a:prstGeom>
          <a:solidFill>
            <a:srgbClr val="B41018"/>
          </a:solidFill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>
              <a:lnSpc>
                <a:spcPts val="5000"/>
              </a:lnSpc>
            </a:pPr>
            <a:endParaRPr lang="ko-KR" altLang="en-US" sz="2800" dirty="0" smtClean="0">
              <a:latin typeface="Champagne &amp; Limousines" panose="020B0502020202020204" pitchFamily="34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695325" y="530025"/>
            <a:ext cx="10333919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6000" b="1" dirty="0" smtClean="0">
                <a:solidFill>
                  <a:schemeClr val="bg1"/>
                </a:solidFill>
                <a:latin typeface="Champagne &amp; Limousines" panose="020B0502020202020204" pitchFamily="34" charset="0"/>
                <a:ea typeface="Champagne &amp; Limousines" panose="020B0502020202020204" pitchFamily="34" charset="0"/>
              </a:rPr>
              <a:t>Why </a:t>
            </a:r>
            <a:r>
              <a:rPr lang="en-US" altLang="ko-KR" sz="6000" b="1" dirty="0" smtClean="0">
                <a:latin typeface="Champagne &amp; Limousines" panose="020B0502020202020204" pitchFamily="34" charset="0"/>
                <a:ea typeface="Champagne &amp; Limousines" panose="020B0502020202020204" pitchFamily="34" charset="0"/>
              </a:rPr>
              <a:t>they use</a:t>
            </a:r>
            <a:endParaRPr lang="ko-KR" altLang="en-US" sz="6000" b="1" dirty="0">
              <a:latin typeface="Champagne &amp; Limousines" panose="020B0502020202020204" pitchFamily="34" charset="0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695325" y="620395"/>
            <a:ext cx="808975" cy="72178"/>
          </a:xfrm>
          <a:prstGeom prst="rect">
            <a:avLst/>
          </a:prstGeom>
          <a:solidFill>
            <a:srgbClr val="B41018"/>
          </a:solidFill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>
              <a:lnSpc>
                <a:spcPts val="5000"/>
              </a:lnSpc>
            </a:pPr>
            <a:endParaRPr lang="ko-KR" altLang="en-US" sz="2800" dirty="0" smtClean="0">
              <a:latin typeface="Champagne &amp; Limousines" panose="020B050202020202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59572" y="731838"/>
            <a:ext cx="1137920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0" dirty="0" smtClean="0">
                <a:solidFill>
                  <a:schemeClr val="tx1">
                    <a:alpha val="7000"/>
                  </a:schemeClr>
                </a:solidFill>
                <a:latin typeface="Times New Roman" panose="02020603050405020304" pitchFamily="18" charset="0"/>
                <a:ea typeface="Champagne &amp; Limousines" panose="020B0502020202020204" pitchFamily="34" charset="0"/>
                <a:cs typeface="Times New Roman" panose="02020603050405020304" pitchFamily="18" charset="0"/>
              </a:rPr>
              <a:t>“</a:t>
            </a:r>
            <a:endParaRPr lang="ko-KR" altLang="en-US" sz="25000" dirty="0">
              <a:solidFill>
                <a:schemeClr val="tx1">
                  <a:alpha val="7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732176" y="2809459"/>
            <a:ext cx="1137920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0" dirty="0" smtClean="0">
                <a:solidFill>
                  <a:schemeClr val="tx1">
                    <a:alpha val="7000"/>
                  </a:schemeClr>
                </a:solidFill>
                <a:latin typeface="Times New Roman" panose="02020603050405020304" pitchFamily="18" charset="0"/>
                <a:ea typeface="Champagne &amp; Limousines" panose="020B0502020202020204" pitchFamily="34" charset="0"/>
                <a:cs typeface="Times New Roman" panose="02020603050405020304" pitchFamily="18" charset="0"/>
              </a:rPr>
              <a:t>”</a:t>
            </a:r>
            <a:endParaRPr lang="ko-KR" altLang="en-US" sz="25000" dirty="0">
              <a:solidFill>
                <a:schemeClr val="tx1">
                  <a:alpha val="7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55688" y="2089144"/>
            <a:ext cx="10080625" cy="1954381"/>
          </a:xfrm>
          <a:prstGeom prst="rect">
            <a:avLst/>
          </a:prstGeom>
          <a:noFill/>
        </p:spPr>
        <p:txBody>
          <a:bodyPr wrap="square" lIns="288000" rIns="288000" rtlCol="0" anchor="t">
            <a:spAutoFit/>
          </a:bodyPr>
          <a:lstStyle/>
          <a:p>
            <a:r>
              <a:rPr lang="en-US" altLang="ko-KR" sz="2800" dirty="0" smtClean="0">
                <a:solidFill>
                  <a:srgbClr val="595959"/>
                </a:solidFill>
                <a:latin typeface="Champagne &amp; Limousines" panose="020B0502020202020204" pitchFamily="34" charset="0"/>
                <a:ea typeface="Champagne &amp; Limousines" panose="020B0502020202020204" pitchFamily="34" charset="0"/>
              </a:rPr>
              <a:t>After eating a meal, I felt sleepy and could not concentrate on work, so I used the machine to stay awake. [p8]</a:t>
            </a:r>
          </a:p>
          <a:p>
            <a:endParaRPr lang="en-US" altLang="ko-KR" sz="900" dirty="0" smtClean="0">
              <a:solidFill>
                <a:srgbClr val="595959"/>
              </a:solidFill>
              <a:latin typeface="Champagne &amp; Limousines" panose="020B0502020202020204" pitchFamily="34" charset="0"/>
              <a:ea typeface="Champagne &amp; Limousines" panose="020B0502020202020204" pitchFamily="34" charset="0"/>
            </a:endParaRPr>
          </a:p>
          <a:p>
            <a:r>
              <a:rPr lang="en-US" altLang="ko-KR" sz="2800" dirty="0" smtClean="0">
                <a:solidFill>
                  <a:srgbClr val="595959"/>
                </a:solidFill>
                <a:latin typeface="Champagne &amp; Limousines" panose="020B0502020202020204" pitchFamily="34" charset="0"/>
                <a:ea typeface="Champagne &amp; Limousines" panose="020B0502020202020204" pitchFamily="34" charset="0"/>
              </a:rPr>
              <a:t>After completing a </a:t>
            </a:r>
            <a:r>
              <a:rPr lang="en-US" altLang="ko-KR" sz="2800" dirty="0">
                <a:solidFill>
                  <a:srgbClr val="595959"/>
                </a:solidFill>
                <a:latin typeface="Champagne &amp; Limousines" panose="020B0502020202020204" pitchFamily="34" charset="0"/>
                <a:ea typeface="Champagne &amp; Limousines" panose="020B0502020202020204" pitchFamily="34" charset="0"/>
              </a:rPr>
              <a:t>portion of work, I wanted to relax myself. Then, I </a:t>
            </a:r>
            <a:r>
              <a:rPr lang="en-US" altLang="ko-KR" sz="2800" dirty="0" smtClean="0">
                <a:solidFill>
                  <a:srgbClr val="595959"/>
                </a:solidFill>
                <a:latin typeface="Champagne &amp; Limousines" panose="020B0502020202020204" pitchFamily="34" charset="0"/>
                <a:ea typeface="Champagne &amp; Limousines" panose="020B0502020202020204" pitchFamily="34" charset="0"/>
              </a:rPr>
              <a:t>used this machine. [p10]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1055687" y="4671378"/>
            <a:ext cx="10080625" cy="630942"/>
            <a:chOff x="1055687" y="4671378"/>
            <a:chExt cx="10080625" cy="630942"/>
          </a:xfrm>
        </p:grpSpPr>
        <p:sp>
          <p:nvSpPr>
            <p:cNvPr id="15" name="직사각형 14"/>
            <p:cNvSpPr/>
            <p:nvPr/>
          </p:nvSpPr>
          <p:spPr>
            <a:xfrm>
              <a:off x="8852170" y="4732451"/>
              <a:ext cx="2284142" cy="416688"/>
            </a:xfrm>
            <a:prstGeom prst="rect">
              <a:avLst/>
            </a:prstGeom>
            <a:solidFill>
              <a:srgbClr val="B41018"/>
            </a:solidFill>
            <a:ln w="762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Autofit/>
            </a:bodyPr>
            <a:lstStyle/>
            <a:p>
              <a:pPr algn="ctr">
                <a:lnSpc>
                  <a:spcPts val="5000"/>
                </a:lnSpc>
              </a:pPr>
              <a:endParaRPr lang="ko-KR" altLang="en-US" sz="2800" dirty="0" smtClean="0">
                <a:latin typeface="Champagne &amp; Limousines" panose="020B0502020202020204" pitchFamily="34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055687" y="4671378"/>
              <a:ext cx="10080625" cy="630942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/>
            <a:p>
              <a:pPr algn="r">
                <a:lnSpc>
                  <a:spcPts val="4200"/>
                </a:lnSpc>
              </a:pPr>
              <a:r>
                <a:rPr lang="en-US" altLang="ko-KR" sz="4400" dirty="0" smtClean="0">
                  <a:latin typeface="Champagne &amp; Limousines" panose="020B0502020202020204" pitchFamily="34" charset="0"/>
                  <a:ea typeface="Champagne &amp; Limousines" panose="020B0502020202020204" pitchFamily="34" charset="0"/>
                </a:rPr>
                <a:t>Mental </a:t>
              </a:r>
              <a:r>
                <a:rPr lang="en-US" altLang="ko-KR" sz="4400" dirty="0" smtClean="0">
                  <a:solidFill>
                    <a:schemeClr val="bg1"/>
                  </a:solidFill>
                  <a:latin typeface="Champagne &amp; Limousines" panose="020B0502020202020204" pitchFamily="34" charset="0"/>
                  <a:ea typeface="Champagne &amp; Limousines" panose="020B0502020202020204" pitchFamily="34" charset="0"/>
                </a:rPr>
                <a:t>refreshment</a:t>
              </a:r>
            </a:p>
          </p:txBody>
        </p:sp>
      </p:grpSp>
      <p:pic>
        <p:nvPicPr>
          <p:cNvPr id="11" name="그림 10"/>
          <p:cNvPicPr>
            <a:picLocks noChangeAspect="1"/>
          </p:cNvPicPr>
          <p:nvPr/>
        </p:nvPicPr>
        <p:blipFill>
          <a:blip r:embed="rId4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8322" y="1698201"/>
            <a:ext cx="487990" cy="475556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8092" y="1698201"/>
            <a:ext cx="487990" cy="475556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4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7865" y="1698201"/>
            <a:ext cx="487990" cy="475556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7638" y="1698201"/>
            <a:ext cx="487990" cy="475556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4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7411" y="1698201"/>
            <a:ext cx="487990" cy="475556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4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7184" y="1698201"/>
            <a:ext cx="487990" cy="475556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4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6957" y="1698201"/>
            <a:ext cx="487990" cy="475556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4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6730" y="1698201"/>
            <a:ext cx="487990" cy="475556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4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6503" y="1698201"/>
            <a:ext cx="487990" cy="475556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4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6276" y="1698201"/>
            <a:ext cx="487990" cy="475556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4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6049" y="1698201"/>
            <a:ext cx="487990" cy="475556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4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5822" y="1698201"/>
            <a:ext cx="487990" cy="475556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4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5595" y="1698201"/>
            <a:ext cx="487990" cy="475556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1055686" y="2089057"/>
            <a:ext cx="10080625" cy="1954381"/>
          </a:xfrm>
          <a:prstGeom prst="rect">
            <a:avLst/>
          </a:prstGeom>
          <a:noFill/>
        </p:spPr>
        <p:txBody>
          <a:bodyPr wrap="square" lIns="288000" rIns="288000" rtlCol="0" anchor="t">
            <a:spAutoFit/>
          </a:bodyPr>
          <a:lstStyle/>
          <a:p>
            <a:r>
              <a:rPr lang="en-US" altLang="ko-KR" sz="2800" dirty="0" smtClean="0">
                <a:noFill/>
                <a:latin typeface="Champagne &amp; Limousines" panose="020B0502020202020204" pitchFamily="34" charset="0"/>
                <a:ea typeface="Champagne &amp; Limousines" panose="020B0502020202020204" pitchFamily="34" charset="0"/>
              </a:rPr>
              <a:t>After eating a meal, I felt sleepy and could not concentrate on work, so I used the machine </a:t>
            </a:r>
            <a:r>
              <a:rPr lang="en-US" altLang="ko-KR" sz="2800" dirty="0" smtClean="0">
                <a:solidFill>
                  <a:srgbClr val="B41018"/>
                </a:solidFill>
                <a:latin typeface="Champagne &amp; Limousines" panose="020B0502020202020204" pitchFamily="34" charset="0"/>
                <a:ea typeface="Champagne &amp; Limousines" panose="020B0502020202020204" pitchFamily="34" charset="0"/>
              </a:rPr>
              <a:t>to stay awake</a:t>
            </a:r>
            <a:r>
              <a:rPr lang="en-US" altLang="ko-KR" sz="2800" dirty="0" smtClean="0">
                <a:noFill/>
                <a:latin typeface="Champagne &amp; Limousines" panose="020B0502020202020204" pitchFamily="34" charset="0"/>
                <a:ea typeface="Champagne &amp; Limousines" panose="020B0502020202020204" pitchFamily="34" charset="0"/>
              </a:rPr>
              <a:t>. [p8]</a:t>
            </a:r>
          </a:p>
          <a:p>
            <a:endParaRPr lang="en-US" altLang="ko-KR" sz="900" dirty="0" smtClean="0">
              <a:solidFill>
                <a:srgbClr val="595959"/>
              </a:solidFill>
              <a:latin typeface="Champagne &amp; Limousines" panose="020B0502020202020204" pitchFamily="34" charset="0"/>
              <a:ea typeface="Champagne &amp; Limousines" panose="020B0502020202020204" pitchFamily="34" charset="0"/>
            </a:endParaRPr>
          </a:p>
          <a:p>
            <a:r>
              <a:rPr lang="en-US" altLang="ko-KR" sz="2800" dirty="0" smtClean="0">
                <a:noFill/>
                <a:latin typeface="Champagne &amp; Limousines" panose="020B0502020202020204" pitchFamily="34" charset="0"/>
                <a:ea typeface="Champagne &amp; Limousines" panose="020B0502020202020204" pitchFamily="34" charset="0"/>
              </a:rPr>
              <a:t>After completing a </a:t>
            </a:r>
            <a:r>
              <a:rPr lang="en-US" altLang="ko-KR" sz="2800" dirty="0">
                <a:noFill/>
                <a:latin typeface="Champagne &amp; Limousines" panose="020B0502020202020204" pitchFamily="34" charset="0"/>
                <a:ea typeface="Champagne &amp; Limousines" panose="020B0502020202020204" pitchFamily="34" charset="0"/>
              </a:rPr>
              <a:t>portion of work, I wanted </a:t>
            </a:r>
            <a:r>
              <a:rPr lang="en-US" altLang="ko-KR" sz="2800" dirty="0" smtClean="0">
                <a:solidFill>
                  <a:srgbClr val="B41018"/>
                </a:solidFill>
                <a:latin typeface="Champagne &amp; Limousines" panose="020B0502020202020204" pitchFamily="34" charset="0"/>
                <a:ea typeface="Champagne &amp; Limousines" panose="020B0502020202020204" pitchFamily="34" charset="0"/>
              </a:rPr>
              <a:t>to relax </a:t>
            </a:r>
            <a:r>
              <a:rPr lang="en-US" altLang="ko-KR" sz="2800" dirty="0">
                <a:solidFill>
                  <a:srgbClr val="B41018"/>
                </a:solidFill>
                <a:latin typeface="Champagne &amp; Limousines" panose="020B0502020202020204" pitchFamily="34" charset="0"/>
                <a:ea typeface="Champagne &amp; Limousines" panose="020B0502020202020204" pitchFamily="34" charset="0"/>
              </a:rPr>
              <a:t>myself.</a:t>
            </a:r>
            <a:r>
              <a:rPr lang="en-US" altLang="ko-KR" sz="2800" dirty="0">
                <a:solidFill>
                  <a:srgbClr val="595959"/>
                </a:solidFill>
                <a:latin typeface="Champagne &amp; Limousines" panose="020B0502020202020204" pitchFamily="34" charset="0"/>
                <a:ea typeface="Champagne &amp; Limousines" panose="020B0502020202020204" pitchFamily="34" charset="0"/>
              </a:rPr>
              <a:t> </a:t>
            </a:r>
            <a:r>
              <a:rPr lang="en-US" altLang="ko-KR" sz="2800" dirty="0">
                <a:noFill/>
                <a:latin typeface="Champagne &amp; Limousines" panose="020B0502020202020204" pitchFamily="34" charset="0"/>
                <a:ea typeface="Champagne &amp; Limousines" panose="020B0502020202020204" pitchFamily="34" charset="0"/>
              </a:rPr>
              <a:t>Then, I </a:t>
            </a:r>
            <a:r>
              <a:rPr lang="en-US" altLang="ko-KR" sz="2800" dirty="0" smtClean="0">
                <a:noFill/>
                <a:latin typeface="Champagne &amp; Limousines" panose="020B0502020202020204" pitchFamily="34" charset="0"/>
                <a:ea typeface="Champagne &amp; Limousines" panose="020B0502020202020204" pitchFamily="34" charset="0"/>
              </a:rPr>
              <a:t>used this machine. [p10]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09268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095"/>
    </mc:Choice>
    <mc:Fallback xmlns="">
      <p:transition spd="slow" advTm="170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그림 2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8318" y="1698201"/>
            <a:ext cx="487990" cy="475556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8091" y="1698201"/>
            <a:ext cx="487990" cy="475556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7864" y="1698201"/>
            <a:ext cx="487990" cy="475556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7638" y="1698114"/>
            <a:ext cx="487990" cy="475556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7411" y="1698114"/>
            <a:ext cx="487990" cy="475556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7184" y="1698114"/>
            <a:ext cx="487990" cy="475556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6957" y="1698114"/>
            <a:ext cx="487990" cy="475556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6730" y="1698114"/>
            <a:ext cx="487990" cy="475556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5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6276" y="1698201"/>
            <a:ext cx="487990" cy="475556"/>
          </a:xfrm>
          <a:prstGeom prst="rect">
            <a:avLst/>
          </a:prstGeom>
        </p:spPr>
      </p:pic>
      <p:sp>
        <p:nvSpPr>
          <p:cNvPr id="40" name="직사각형 39"/>
          <p:cNvSpPr/>
          <p:nvPr/>
        </p:nvSpPr>
        <p:spPr>
          <a:xfrm>
            <a:off x="695327" y="728661"/>
            <a:ext cx="1302165" cy="630000"/>
          </a:xfrm>
          <a:prstGeom prst="rect">
            <a:avLst/>
          </a:prstGeom>
          <a:solidFill>
            <a:srgbClr val="B41018"/>
          </a:solidFill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>
              <a:lnSpc>
                <a:spcPts val="5000"/>
              </a:lnSpc>
            </a:pPr>
            <a:endParaRPr lang="ko-KR" altLang="en-US" sz="2800" dirty="0" smtClean="0">
              <a:latin typeface="Champagne &amp; Limousines" panose="020B0502020202020204" pitchFamily="34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695325" y="530025"/>
            <a:ext cx="10333919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6000" b="1" dirty="0" smtClean="0">
                <a:solidFill>
                  <a:schemeClr val="bg1"/>
                </a:solidFill>
                <a:latin typeface="Champagne &amp; Limousines" panose="020B0502020202020204" pitchFamily="34" charset="0"/>
                <a:ea typeface="Champagne &amp; Limousines" panose="020B0502020202020204" pitchFamily="34" charset="0"/>
              </a:rPr>
              <a:t>Why </a:t>
            </a:r>
            <a:r>
              <a:rPr lang="en-US" altLang="ko-KR" sz="6000" b="1" dirty="0" smtClean="0">
                <a:latin typeface="Champagne &amp; Limousines" panose="020B0502020202020204" pitchFamily="34" charset="0"/>
                <a:ea typeface="Champagne &amp; Limousines" panose="020B0502020202020204" pitchFamily="34" charset="0"/>
              </a:rPr>
              <a:t>they use</a:t>
            </a:r>
            <a:endParaRPr lang="ko-KR" altLang="en-US" sz="6000" b="1" dirty="0">
              <a:latin typeface="Champagne &amp; Limousines" panose="020B0502020202020204" pitchFamily="34" charset="0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695325" y="620395"/>
            <a:ext cx="808975" cy="72178"/>
          </a:xfrm>
          <a:prstGeom prst="rect">
            <a:avLst/>
          </a:prstGeom>
          <a:solidFill>
            <a:srgbClr val="B41018"/>
          </a:solidFill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>
              <a:lnSpc>
                <a:spcPts val="5000"/>
              </a:lnSpc>
            </a:pPr>
            <a:endParaRPr lang="ko-KR" altLang="en-US" sz="2800" dirty="0" smtClean="0">
              <a:latin typeface="Champagne &amp; Limousines" panose="020B050202020202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59572" y="731838"/>
            <a:ext cx="1137920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0" dirty="0" smtClean="0">
                <a:solidFill>
                  <a:schemeClr val="tx1">
                    <a:alpha val="7000"/>
                  </a:schemeClr>
                </a:solidFill>
                <a:latin typeface="Times New Roman" panose="02020603050405020304" pitchFamily="18" charset="0"/>
                <a:ea typeface="Champagne &amp; Limousines" panose="020B0502020202020204" pitchFamily="34" charset="0"/>
                <a:cs typeface="Times New Roman" panose="02020603050405020304" pitchFamily="18" charset="0"/>
              </a:rPr>
              <a:t>“</a:t>
            </a:r>
            <a:endParaRPr lang="ko-KR" altLang="en-US" sz="25000" dirty="0">
              <a:solidFill>
                <a:schemeClr val="tx1">
                  <a:alpha val="7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732176" y="2809459"/>
            <a:ext cx="1137920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0" dirty="0" smtClean="0">
                <a:solidFill>
                  <a:schemeClr val="tx1">
                    <a:alpha val="7000"/>
                  </a:schemeClr>
                </a:solidFill>
                <a:latin typeface="Times New Roman" panose="02020603050405020304" pitchFamily="18" charset="0"/>
                <a:ea typeface="Champagne &amp; Limousines" panose="020B0502020202020204" pitchFamily="34" charset="0"/>
                <a:cs typeface="Times New Roman" panose="02020603050405020304" pitchFamily="18" charset="0"/>
              </a:rPr>
              <a:t>”</a:t>
            </a:r>
            <a:endParaRPr lang="ko-KR" altLang="en-US" sz="25000" dirty="0">
              <a:solidFill>
                <a:schemeClr val="tx1">
                  <a:alpha val="7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55688" y="2089144"/>
            <a:ext cx="10080625" cy="954107"/>
          </a:xfrm>
          <a:prstGeom prst="rect">
            <a:avLst/>
          </a:prstGeom>
          <a:noFill/>
        </p:spPr>
        <p:txBody>
          <a:bodyPr wrap="square" lIns="288000" rIns="288000" rtlCol="0" anchor="t">
            <a:spAutoFit/>
          </a:bodyPr>
          <a:lstStyle/>
          <a:p>
            <a:r>
              <a:rPr lang="en-US" altLang="ko-KR" sz="2800" dirty="0">
                <a:solidFill>
                  <a:srgbClr val="595959"/>
                </a:solidFill>
                <a:latin typeface="Champagne &amp; Limousines" panose="020B0502020202020204" pitchFamily="34" charset="0"/>
                <a:ea typeface="Champagne &amp; Limousines" panose="020B0502020202020204" pitchFamily="34" charset="0"/>
              </a:rPr>
              <a:t>Usually, </a:t>
            </a:r>
            <a:r>
              <a:rPr lang="en-US" altLang="ko-KR" sz="2800" dirty="0" smtClean="0">
                <a:solidFill>
                  <a:srgbClr val="595959"/>
                </a:solidFill>
                <a:latin typeface="Champagne &amp; Limousines" panose="020B0502020202020204" pitchFamily="34" charset="0"/>
                <a:ea typeface="Champagne &amp; Limousines" panose="020B0502020202020204" pitchFamily="34" charset="0"/>
              </a:rPr>
              <a:t>I pedaled </a:t>
            </a:r>
            <a:r>
              <a:rPr lang="en-US" altLang="ko-KR" sz="2800" dirty="0">
                <a:solidFill>
                  <a:srgbClr val="595959"/>
                </a:solidFill>
                <a:latin typeface="Champagne &amp; Limousines" panose="020B0502020202020204" pitchFamily="34" charset="0"/>
                <a:ea typeface="Champagne &amp; Limousines" panose="020B0502020202020204" pitchFamily="34" charset="0"/>
              </a:rPr>
              <a:t>this machine hard in short bursts [...] For the </a:t>
            </a:r>
            <a:r>
              <a:rPr lang="en-US" altLang="ko-KR" sz="2800" dirty="0" smtClean="0">
                <a:solidFill>
                  <a:srgbClr val="595959"/>
                </a:solidFill>
                <a:latin typeface="Champagne &amp; Limousines" panose="020B0502020202020204" pitchFamily="34" charset="0"/>
                <a:ea typeface="Champagne &amp; Limousines" panose="020B0502020202020204" pitchFamily="34" charset="0"/>
              </a:rPr>
              <a:t>effect of </a:t>
            </a:r>
            <a:r>
              <a:rPr lang="en-US" altLang="ko-KR" sz="2800" dirty="0">
                <a:solidFill>
                  <a:srgbClr val="595959"/>
                </a:solidFill>
                <a:latin typeface="Champagne &amp; Limousines" panose="020B0502020202020204" pitchFamily="34" charset="0"/>
                <a:ea typeface="Champagne &amp; Limousines" panose="020B0502020202020204" pitchFamily="34" charset="0"/>
              </a:rPr>
              <a:t>exercise, it may be better to intensively use </a:t>
            </a:r>
            <a:r>
              <a:rPr lang="en-US" altLang="ko-KR" sz="2800" dirty="0" smtClean="0">
                <a:solidFill>
                  <a:srgbClr val="595959"/>
                </a:solidFill>
                <a:latin typeface="Champagne &amp; Limousines" panose="020B0502020202020204" pitchFamily="34" charset="0"/>
                <a:ea typeface="Champagne &amp; Limousines" panose="020B0502020202020204" pitchFamily="34" charset="0"/>
              </a:rPr>
              <a:t>the machine. [p10]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1055687" y="4671378"/>
            <a:ext cx="10082501" cy="1169551"/>
            <a:chOff x="1055687" y="4671378"/>
            <a:chExt cx="10082501" cy="1169551"/>
          </a:xfrm>
        </p:grpSpPr>
        <p:sp>
          <p:nvSpPr>
            <p:cNvPr id="15" name="직사각형 14"/>
            <p:cNvSpPr/>
            <p:nvPr/>
          </p:nvSpPr>
          <p:spPr>
            <a:xfrm>
              <a:off x="9465012" y="4732451"/>
              <a:ext cx="1673176" cy="416688"/>
            </a:xfrm>
            <a:prstGeom prst="rect">
              <a:avLst/>
            </a:prstGeom>
            <a:solidFill>
              <a:srgbClr val="B41018"/>
            </a:solidFill>
            <a:ln w="762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Autofit/>
            </a:bodyPr>
            <a:lstStyle/>
            <a:p>
              <a:pPr algn="ctr">
                <a:lnSpc>
                  <a:spcPts val="5000"/>
                </a:lnSpc>
              </a:pPr>
              <a:endParaRPr lang="ko-KR" altLang="en-US" sz="2800" dirty="0" smtClean="0">
                <a:latin typeface="Champagne &amp; Limousines" panose="020B0502020202020204" pitchFamily="34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055687" y="4671378"/>
              <a:ext cx="10080625" cy="1169551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/>
            <a:p>
              <a:pPr algn="r">
                <a:lnSpc>
                  <a:spcPts val="4200"/>
                </a:lnSpc>
              </a:pPr>
              <a:r>
                <a:rPr lang="en-US" altLang="ko-KR" sz="4400" dirty="0" smtClean="0">
                  <a:solidFill>
                    <a:schemeClr val="bg1"/>
                  </a:solidFill>
                  <a:latin typeface="Champagne &amp; Limousines" panose="020B0502020202020204" pitchFamily="34" charset="0"/>
                  <a:ea typeface="Champagne &amp; Limousines" panose="020B0502020202020204" pitchFamily="34" charset="0"/>
                </a:rPr>
                <a:t>Workout</a:t>
              </a:r>
              <a:r>
                <a:rPr lang="en-US" altLang="ko-KR" sz="4400" dirty="0" smtClean="0">
                  <a:latin typeface="Champagne &amp; Limousines" panose="020B0502020202020204" pitchFamily="34" charset="0"/>
                  <a:ea typeface="Champagne &amp; Limousines" panose="020B0502020202020204" pitchFamily="34" charset="0"/>
                </a:rPr>
                <a:t> </a:t>
              </a:r>
            </a:p>
            <a:p>
              <a:pPr algn="r">
                <a:lnSpc>
                  <a:spcPts val="4200"/>
                </a:lnSpc>
              </a:pPr>
              <a:r>
                <a:rPr lang="en-US" altLang="ko-KR" sz="4400" dirty="0" smtClean="0">
                  <a:latin typeface="Champagne &amp; Limousines" panose="020B0502020202020204" pitchFamily="34" charset="0"/>
                  <a:ea typeface="Champagne &amp; Limousines" panose="020B0502020202020204" pitchFamily="34" charset="0"/>
                </a:rPr>
                <a:t>using an elliptical trainer</a:t>
              </a:r>
            </a:p>
          </p:txBody>
        </p:sp>
      </p:grpSp>
      <p:pic>
        <p:nvPicPr>
          <p:cNvPr id="23" name="그림 22"/>
          <p:cNvPicPr>
            <a:picLocks noChangeAspect="1"/>
          </p:cNvPicPr>
          <p:nvPr/>
        </p:nvPicPr>
        <p:blipFill>
          <a:blip r:embed="rId5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6049" y="1698201"/>
            <a:ext cx="487990" cy="475556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5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5822" y="1698201"/>
            <a:ext cx="487990" cy="475556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5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5595" y="1698201"/>
            <a:ext cx="487990" cy="475556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5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6503" y="1698114"/>
            <a:ext cx="487990" cy="475556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1055683" y="2087559"/>
            <a:ext cx="10080625" cy="954107"/>
          </a:xfrm>
          <a:prstGeom prst="rect">
            <a:avLst/>
          </a:prstGeom>
          <a:noFill/>
        </p:spPr>
        <p:txBody>
          <a:bodyPr wrap="square" lIns="288000" rIns="288000" rtlCol="0" anchor="t">
            <a:spAutoFit/>
          </a:bodyPr>
          <a:lstStyle/>
          <a:p>
            <a:r>
              <a:rPr lang="en-US" altLang="ko-KR" sz="2800" dirty="0">
                <a:noFill/>
                <a:latin typeface="Champagne &amp; Limousines" panose="020B0502020202020204" pitchFamily="34" charset="0"/>
                <a:ea typeface="Champagne &amp; Limousines" panose="020B0502020202020204" pitchFamily="34" charset="0"/>
              </a:rPr>
              <a:t>Usually, </a:t>
            </a:r>
            <a:r>
              <a:rPr lang="en-US" altLang="ko-KR" sz="2800" dirty="0" smtClean="0">
                <a:noFill/>
                <a:latin typeface="Champagne &amp; Limousines" panose="020B0502020202020204" pitchFamily="34" charset="0"/>
                <a:ea typeface="Champagne &amp; Limousines" panose="020B0502020202020204" pitchFamily="34" charset="0"/>
              </a:rPr>
              <a:t>I </a:t>
            </a:r>
            <a:r>
              <a:rPr lang="en-US" altLang="ko-KR" sz="2800" dirty="0" smtClean="0">
                <a:solidFill>
                  <a:srgbClr val="B41018"/>
                </a:solidFill>
                <a:latin typeface="Champagne &amp; Limousines" panose="020B0502020202020204" pitchFamily="34" charset="0"/>
                <a:ea typeface="Champagne &amp; Limousines" panose="020B0502020202020204" pitchFamily="34" charset="0"/>
              </a:rPr>
              <a:t>pedaled </a:t>
            </a:r>
            <a:r>
              <a:rPr lang="en-US" altLang="ko-KR" sz="2800" dirty="0">
                <a:solidFill>
                  <a:srgbClr val="B41018"/>
                </a:solidFill>
                <a:latin typeface="Champagne &amp; Limousines" panose="020B0502020202020204" pitchFamily="34" charset="0"/>
                <a:ea typeface="Champagne &amp; Limousines" panose="020B0502020202020204" pitchFamily="34" charset="0"/>
              </a:rPr>
              <a:t>this machine hard in short bursts</a:t>
            </a:r>
            <a:r>
              <a:rPr lang="en-US" altLang="ko-KR" sz="2800" dirty="0">
                <a:solidFill>
                  <a:srgbClr val="595959"/>
                </a:solidFill>
                <a:latin typeface="Champagne &amp; Limousines" panose="020B0502020202020204" pitchFamily="34" charset="0"/>
                <a:ea typeface="Champagne &amp; Limousines" panose="020B0502020202020204" pitchFamily="34" charset="0"/>
              </a:rPr>
              <a:t> </a:t>
            </a:r>
            <a:r>
              <a:rPr lang="en-US" altLang="ko-KR" sz="2800" dirty="0">
                <a:noFill/>
                <a:latin typeface="Champagne &amp; Limousines" panose="020B0502020202020204" pitchFamily="34" charset="0"/>
                <a:ea typeface="Champagne &amp; Limousines" panose="020B0502020202020204" pitchFamily="34" charset="0"/>
              </a:rPr>
              <a:t>[...] For the </a:t>
            </a:r>
            <a:r>
              <a:rPr lang="en-US" altLang="ko-KR" sz="2800" dirty="0" smtClean="0">
                <a:noFill/>
                <a:latin typeface="Champagne &amp; Limousines" panose="020B0502020202020204" pitchFamily="34" charset="0"/>
                <a:ea typeface="Champagne &amp; Limousines" panose="020B0502020202020204" pitchFamily="34" charset="0"/>
              </a:rPr>
              <a:t>effect of </a:t>
            </a:r>
            <a:r>
              <a:rPr lang="en-US" altLang="ko-KR" sz="2800" dirty="0">
                <a:noFill/>
                <a:latin typeface="Champagne &amp; Limousines" panose="020B0502020202020204" pitchFamily="34" charset="0"/>
                <a:ea typeface="Champagne &amp; Limousines" panose="020B0502020202020204" pitchFamily="34" charset="0"/>
              </a:rPr>
              <a:t>exercise, it may be better to intensively use </a:t>
            </a:r>
            <a:r>
              <a:rPr lang="en-US" altLang="ko-KR" sz="2800" dirty="0" smtClean="0">
                <a:noFill/>
                <a:latin typeface="Champagne &amp; Limousines" panose="020B0502020202020204" pitchFamily="34" charset="0"/>
                <a:ea typeface="Champagne &amp; Limousines" panose="020B0502020202020204" pitchFamily="34" charset="0"/>
              </a:rPr>
              <a:t>the machine. [p10]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42591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487"/>
    </mc:Choice>
    <mc:Fallback xmlns="">
      <p:transition spd="slow" advTm="204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그림 3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8322" y="1698114"/>
            <a:ext cx="487990" cy="475556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8092" y="1698114"/>
            <a:ext cx="487990" cy="475556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7865" y="1698114"/>
            <a:ext cx="487990" cy="475556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0063" y="1698114"/>
            <a:ext cx="487990" cy="475556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7411" y="1698114"/>
            <a:ext cx="487990" cy="475556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7184" y="1698114"/>
            <a:ext cx="487990" cy="475556"/>
          </a:xfrm>
          <a:prstGeom prst="rect">
            <a:avLst/>
          </a:prstGeom>
        </p:spPr>
      </p:pic>
      <p:sp>
        <p:nvSpPr>
          <p:cNvPr id="40" name="직사각형 39"/>
          <p:cNvSpPr/>
          <p:nvPr/>
        </p:nvSpPr>
        <p:spPr>
          <a:xfrm>
            <a:off x="695327" y="728661"/>
            <a:ext cx="1302165" cy="630000"/>
          </a:xfrm>
          <a:prstGeom prst="rect">
            <a:avLst/>
          </a:prstGeom>
          <a:solidFill>
            <a:srgbClr val="B41018"/>
          </a:solidFill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>
              <a:lnSpc>
                <a:spcPts val="5000"/>
              </a:lnSpc>
            </a:pPr>
            <a:endParaRPr lang="ko-KR" altLang="en-US" sz="2800" dirty="0" smtClean="0">
              <a:latin typeface="Champagne &amp; Limousines" panose="020B0502020202020204" pitchFamily="34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695325" y="530025"/>
            <a:ext cx="10333919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6000" b="1" dirty="0" smtClean="0">
                <a:solidFill>
                  <a:schemeClr val="bg1"/>
                </a:solidFill>
                <a:latin typeface="Champagne &amp; Limousines" panose="020B0502020202020204" pitchFamily="34" charset="0"/>
                <a:ea typeface="Champagne &amp; Limousines" panose="020B0502020202020204" pitchFamily="34" charset="0"/>
              </a:rPr>
              <a:t>Why </a:t>
            </a:r>
            <a:r>
              <a:rPr lang="en-US" altLang="ko-KR" sz="6000" b="1" dirty="0" smtClean="0">
                <a:latin typeface="Champagne &amp; Limousines" panose="020B0502020202020204" pitchFamily="34" charset="0"/>
                <a:ea typeface="Champagne &amp; Limousines" panose="020B0502020202020204" pitchFamily="34" charset="0"/>
              </a:rPr>
              <a:t>they use</a:t>
            </a:r>
            <a:endParaRPr lang="ko-KR" altLang="en-US" sz="6000" b="1" dirty="0">
              <a:latin typeface="Champagne &amp; Limousines" panose="020B0502020202020204" pitchFamily="34" charset="0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695325" y="620395"/>
            <a:ext cx="808975" cy="72178"/>
          </a:xfrm>
          <a:prstGeom prst="rect">
            <a:avLst/>
          </a:prstGeom>
          <a:solidFill>
            <a:srgbClr val="B41018"/>
          </a:solidFill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>
              <a:lnSpc>
                <a:spcPts val="5000"/>
              </a:lnSpc>
            </a:pPr>
            <a:endParaRPr lang="ko-KR" altLang="en-US" sz="2800" dirty="0" smtClean="0">
              <a:latin typeface="Champagne &amp; Limousines" panose="020B050202020202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59572" y="731838"/>
            <a:ext cx="1137920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0" dirty="0" smtClean="0">
                <a:solidFill>
                  <a:schemeClr val="tx1">
                    <a:alpha val="7000"/>
                  </a:schemeClr>
                </a:solidFill>
                <a:latin typeface="Times New Roman" panose="02020603050405020304" pitchFamily="18" charset="0"/>
                <a:ea typeface="Champagne &amp; Limousines" panose="020B0502020202020204" pitchFamily="34" charset="0"/>
                <a:cs typeface="Times New Roman" panose="02020603050405020304" pitchFamily="18" charset="0"/>
              </a:rPr>
              <a:t>“</a:t>
            </a:r>
            <a:endParaRPr lang="ko-KR" altLang="en-US" sz="25000" dirty="0">
              <a:solidFill>
                <a:schemeClr val="tx1">
                  <a:alpha val="7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732176" y="2809459"/>
            <a:ext cx="1137920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0" dirty="0" smtClean="0">
                <a:solidFill>
                  <a:schemeClr val="tx1">
                    <a:alpha val="7000"/>
                  </a:schemeClr>
                </a:solidFill>
                <a:latin typeface="Times New Roman" panose="02020603050405020304" pitchFamily="18" charset="0"/>
                <a:ea typeface="Champagne &amp; Limousines" panose="020B0502020202020204" pitchFamily="34" charset="0"/>
                <a:cs typeface="Times New Roman" panose="02020603050405020304" pitchFamily="18" charset="0"/>
              </a:rPr>
              <a:t>”</a:t>
            </a:r>
            <a:endParaRPr lang="ko-KR" altLang="en-US" sz="25000" dirty="0">
              <a:solidFill>
                <a:schemeClr val="tx1">
                  <a:alpha val="7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55688" y="2089144"/>
            <a:ext cx="10080625" cy="1954381"/>
          </a:xfrm>
          <a:prstGeom prst="rect">
            <a:avLst/>
          </a:prstGeom>
          <a:noFill/>
        </p:spPr>
        <p:txBody>
          <a:bodyPr wrap="square" lIns="288000" rIns="288000" rtlCol="0" anchor="t">
            <a:spAutoFit/>
          </a:bodyPr>
          <a:lstStyle/>
          <a:p>
            <a:r>
              <a:rPr lang="en-US" altLang="ko-KR" sz="2800" dirty="0" smtClean="0">
                <a:solidFill>
                  <a:srgbClr val="595959"/>
                </a:solidFill>
                <a:latin typeface="Champagne &amp; Limousines" panose="020B0502020202020204" pitchFamily="34" charset="0"/>
                <a:ea typeface="Champagne &amp; Limousines" panose="020B0502020202020204" pitchFamily="34" charset="0"/>
              </a:rPr>
              <a:t>I placed </a:t>
            </a:r>
            <a:r>
              <a:rPr lang="en-US" altLang="ko-KR" sz="2800" dirty="0">
                <a:solidFill>
                  <a:srgbClr val="595959"/>
                </a:solidFill>
                <a:latin typeface="Champagne &amp; Limousines" panose="020B0502020202020204" pitchFamily="34" charset="0"/>
                <a:ea typeface="Champagne &amp; Limousines" panose="020B0502020202020204" pitchFamily="34" charset="0"/>
              </a:rPr>
              <a:t>my feet on the pedals almost all day. [...] Unlike fast</a:t>
            </a:r>
          </a:p>
          <a:p>
            <a:r>
              <a:rPr lang="en-US" altLang="ko-KR" sz="2800" dirty="0">
                <a:solidFill>
                  <a:srgbClr val="595959"/>
                </a:solidFill>
                <a:latin typeface="Champagne &amp; Limousines" panose="020B0502020202020204" pitchFamily="34" charset="0"/>
                <a:ea typeface="Champagne &amp; Limousines" panose="020B0502020202020204" pitchFamily="34" charset="0"/>
              </a:rPr>
              <a:t>pedaling for exercise, I unknowingly </a:t>
            </a:r>
            <a:r>
              <a:rPr lang="en-US" altLang="ko-KR" sz="2800" dirty="0" smtClean="0">
                <a:solidFill>
                  <a:srgbClr val="595959"/>
                </a:solidFill>
                <a:latin typeface="Champagne &amp; Limousines" panose="020B0502020202020204" pitchFamily="34" charset="0"/>
                <a:ea typeface="Champagne &amp; Limousines" panose="020B0502020202020204" pitchFamily="34" charset="0"/>
              </a:rPr>
              <a:t>pedaled. [p8]</a:t>
            </a:r>
          </a:p>
          <a:p>
            <a:endParaRPr lang="en-US" altLang="ko-KR" sz="900" dirty="0" smtClean="0">
              <a:solidFill>
                <a:srgbClr val="595959"/>
              </a:solidFill>
              <a:latin typeface="Champagne &amp; Limousines" panose="020B0502020202020204" pitchFamily="34" charset="0"/>
              <a:ea typeface="Champagne &amp; Limousines" panose="020B0502020202020204" pitchFamily="34" charset="0"/>
            </a:endParaRPr>
          </a:p>
          <a:p>
            <a:r>
              <a:rPr lang="en-US" altLang="ko-KR" sz="2800" dirty="0">
                <a:solidFill>
                  <a:srgbClr val="595959"/>
                </a:solidFill>
                <a:latin typeface="Champagne &amp; Limousines" panose="020B0502020202020204" pitchFamily="34" charset="0"/>
                <a:ea typeface="Champagne &amp; Limousines" panose="020B0502020202020204" pitchFamily="34" charset="0"/>
              </a:rPr>
              <a:t>I have a habit of shaking </a:t>
            </a:r>
            <a:r>
              <a:rPr lang="en-US" altLang="ko-KR" sz="2800" dirty="0" smtClean="0">
                <a:solidFill>
                  <a:srgbClr val="595959"/>
                </a:solidFill>
                <a:latin typeface="Champagne &amp; Limousines" panose="020B0502020202020204" pitchFamily="34" charset="0"/>
                <a:ea typeface="Champagne &amp; Limousines" panose="020B0502020202020204" pitchFamily="34" charset="0"/>
              </a:rPr>
              <a:t>my legs</a:t>
            </a:r>
            <a:r>
              <a:rPr lang="en-US" altLang="ko-KR" sz="2800" dirty="0">
                <a:solidFill>
                  <a:srgbClr val="595959"/>
                </a:solidFill>
                <a:latin typeface="Champagne &amp; Limousines" panose="020B0502020202020204" pitchFamily="34" charset="0"/>
                <a:ea typeface="Champagne &amp; Limousines" panose="020B0502020202020204" pitchFamily="34" charset="0"/>
              </a:rPr>
              <a:t>, but placing my foot on the pedals changed this habit </a:t>
            </a:r>
            <a:r>
              <a:rPr lang="en-US" altLang="ko-KR" sz="2800" dirty="0" smtClean="0">
                <a:solidFill>
                  <a:srgbClr val="595959"/>
                </a:solidFill>
                <a:latin typeface="Champagne &amp; Limousines" panose="020B0502020202020204" pitchFamily="34" charset="0"/>
                <a:ea typeface="Champagne &amp; Limousines" panose="020B0502020202020204" pitchFamily="34" charset="0"/>
              </a:rPr>
              <a:t>into pedaling. [p4]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1055687" y="4671378"/>
            <a:ext cx="10080625" cy="630942"/>
            <a:chOff x="1055687" y="4671378"/>
            <a:chExt cx="10080625" cy="630942"/>
          </a:xfrm>
        </p:grpSpPr>
        <p:sp>
          <p:nvSpPr>
            <p:cNvPr id="15" name="직사각형 14"/>
            <p:cNvSpPr/>
            <p:nvPr/>
          </p:nvSpPr>
          <p:spPr>
            <a:xfrm>
              <a:off x="6339841" y="4732451"/>
              <a:ext cx="1821666" cy="416688"/>
            </a:xfrm>
            <a:prstGeom prst="rect">
              <a:avLst/>
            </a:prstGeom>
            <a:solidFill>
              <a:srgbClr val="B41018"/>
            </a:solidFill>
            <a:ln w="762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Autofit/>
            </a:bodyPr>
            <a:lstStyle/>
            <a:p>
              <a:pPr algn="ctr">
                <a:lnSpc>
                  <a:spcPts val="5000"/>
                </a:lnSpc>
              </a:pPr>
              <a:endParaRPr lang="ko-KR" altLang="en-US" sz="2800" dirty="0" smtClean="0">
                <a:latin typeface="Champagne &amp; Limousines" panose="020B0502020202020204" pitchFamily="34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055687" y="4671378"/>
              <a:ext cx="10080625" cy="630942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/>
            <a:p>
              <a:pPr algn="r">
                <a:lnSpc>
                  <a:spcPts val="4200"/>
                </a:lnSpc>
              </a:pPr>
              <a:r>
                <a:rPr lang="en-US" altLang="ko-KR" sz="4400" dirty="0" smtClean="0">
                  <a:solidFill>
                    <a:schemeClr val="bg1"/>
                  </a:solidFill>
                  <a:latin typeface="Champagne &amp; Limousines" panose="020B0502020202020204" pitchFamily="34" charset="0"/>
                  <a:ea typeface="Champagne &amp; Limousines" panose="020B0502020202020204" pitchFamily="34" charset="0"/>
                </a:rPr>
                <a:t>Footrests</a:t>
              </a:r>
              <a:r>
                <a:rPr lang="en-US" altLang="ko-KR" sz="4400" dirty="0" smtClean="0">
                  <a:latin typeface="Champagne &amp; Limousines" panose="020B0502020202020204" pitchFamily="34" charset="0"/>
                  <a:ea typeface="Champagne &amp; Limousines" panose="020B0502020202020204" pitchFamily="34" charset="0"/>
                </a:rPr>
                <a:t> and fidgeting</a:t>
              </a:r>
              <a:endParaRPr lang="en-US" altLang="ko-KR" sz="4400" dirty="0" smtClean="0">
                <a:solidFill>
                  <a:schemeClr val="bg1"/>
                </a:solidFill>
                <a:latin typeface="Champagne &amp; Limousines" panose="020B0502020202020204" pitchFamily="34" charset="0"/>
                <a:ea typeface="Champagne &amp; Limousines" panose="020B0502020202020204" pitchFamily="34" charset="0"/>
              </a:endParaRPr>
            </a:p>
          </p:txBody>
        </p:sp>
      </p:grpSp>
      <p:pic>
        <p:nvPicPr>
          <p:cNvPr id="20" name="그림 19"/>
          <p:cNvPicPr>
            <a:picLocks noChangeAspect="1"/>
          </p:cNvPicPr>
          <p:nvPr/>
        </p:nvPicPr>
        <p:blipFill>
          <a:blip r:embed="rId5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6957" y="1698201"/>
            <a:ext cx="487990" cy="475556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5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6730" y="1698201"/>
            <a:ext cx="487990" cy="475556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5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6503" y="1698201"/>
            <a:ext cx="487990" cy="475556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5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6276" y="1698201"/>
            <a:ext cx="487990" cy="475556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5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6049" y="1698201"/>
            <a:ext cx="487990" cy="475556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5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5822" y="1698201"/>
            <a:ext cx="487990" cy="475556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5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5595" y="1698201"/>
            <a:ext cx="487990" cy="475556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1055686" y="2091368"/>
            <a:ext cx="10080625" cy="1954381"/>
          </a:xfrm>
          <a:prstGeom prst="rect">
            <a:avLst/>
          </a:prstGeom>
          <a:noFill/>
        </p:spPr>
        <p:txBody>
          <a:bodyPr wrap="square" lIns="288000" rIns="288000" rtlCol="0" anchor="t">
            <a:spAutoFit/>
          </a:bodyPr>
          <a:lstStyle/>
          <a:p>
            <a:r>
              <a:rPr lang="en-US" altLang="ko-KR" sz="2800" dirty="0" smtClean="0">
                <a:noFill/>
                <a:latin typeface="Champagne &amp; Limousines" panose="020B0502020202020204" pitchFamily="34" charset="0"/>
                <a:ea typeface="Champagne &amp; Limousines" panose="020B0502020202020204" pitchFamily="34" charset="0"/>
              </a:rPr>
              <a:t>I placed </a:t>
            </a:r>
            <a:r>
              <a:rPr lang="en-US" altLang="ko-KR" sz="2800" dirty="0">
                <a:noFill/>
                <a:latin typeface="Champagne &amp; Limousines" panose="020B0502020202020204" pitchFamily="34" charset="0"/>
                <a:ea typeface="Champagne &amp; Limousines" panose="020B0502020202020204" pitchFamily="34" charset="0"/>
              </a:rPr>
              <a:t>my </a:t>
            </a:r>
            <a:r>
              <a:rPr lang="en-US" altLang="ko-KR" sz="2800" dirty="0">
                <a:solidFill>
                  <a:srgbClr val="B41018"/>
                </a:solidFill>
                <a:latin typeface="Champagne &amp; Limousines" panose="020B0502020202020204" pitchFamily="34" charset="0"/>
                <a:ea typeface="Champagne &amp; Limousines" panose="020B0502020202020204" pitchFamily="34" charset="0"/>
              </a:rPr>
              <a:t>feet on the pedals almost all day</a:t>
            </a:r>
            <a:r>
              <a:rPr lang="en-US" altLang="ko-KR" sz="2800" dirty="0">
                <a:noFill/>
                <a:latin typeface="Champagne &amp; Limousines" panose="020B0502020202020204" pitchFamily="34" charset="0"/>
                <a:ea typeface="Champagne &amp; Limousines" panose="020B0502020202020204" pitchFamily="34" charset="0"/>
              </a:rPr>
              <a:t>. [...] Unlike fast</a:t>
            </a:r>
          </a:p>
          <a:p>
            <a:r>
              <a:rPr lang="en-US" altLang="ko-KR" sz="2800" dirty="0">
                <a:noFill/>
                <a:latin typeface="Champagne &amp; Limousines" panose="020B0502020202020204" pitchFamily="34" charset="0"/>
                <a:ea typeface="Champagne &amp; Limousines" panose="020B0502020202020204" pitchFamily="34" charset="0"/>
              </a:rPr>
              <a:t>pedaling for exercise, I </a:t>
            </a:r>
            <a:r>
              <a:rPr lang="en-US" altLang="ko-KR" sz="2800" dirty="0">
                <a:solidFill>
                  <a:srgbClr val="B41018"/>
                </a:solidFill>
                <a:latin typeface="Champagne &amp; Limousines" panose="020B0502020202020204" pitchFamily="34" charset="0"/>
                <a:ea typeface="Champagne &amp; Limousines" panose="020B0502020202020204" pitchFamily="34" charset="0"/>
              </a:rPr>
              <a:t>unknowingly </a:t>
            </a:r>
            <a:r>
              <a:rPr lang="en-US" altLang="ko-KR" sz="2800" dirty="0" smtClean="0">
                <a:solidFill>
                  <a:srgbClr val="B41018"/>
                </a:solidFill>
                <a:latin typeface="Champagne &amp; Limousines" panose="020B0502020202020204" pitchFamily="34" charset="0"/>
                <a:ea typeface="Champagne &amp; Limousines" panose="020B0502020202020204" pitchFamily="34" charset="0"/>
              </a:rPr>
              <a:t>pedaled</a:t>
            </a:r>
            <a:r>
              <a:rPr lang="en-US" altLang="ko-KR" sz="2800" dirty="0" smtClean="0">
                <a:noFill/>
                <a:latin typeface="Champagne &amp; Limousines" panose="020B0502020202020204" pitchFamily="34" charset="0"/>
                <a:ea typeface="Champagne &amp; Limousines" panose="020B0502020202020204" pitchFamily="34" charset="0"/>
              </a:rPr>
              <a:t>. [p8]</a:t>
            </a:r>
          </a:p>
          <a:p>
            <a:endParaRPr lang="en-US" altLang="ko-KR" sz="900" dirty="0" smtClean="0">
              <a:solidFill>
                <a:srgbClr val="595959"/>
              </a:solidFill>
              <a:latin typeface="Champagne &amp; Limousines" panose="020B0502020202020204" pitchFamily="34" charset="0"/>
              <a:ea typeface="Champagne &amp; Limousines" panose="020B0502020202020204" pitchFamily="34" charset="0"/>
            </a:endParaRPr>
          </a:p>
          <a:p>
            <a:r>
              <a:rPr lang="en-US" altLang="ko-KR" sz="2800" dirty="0">
                <a:noFill/>
                <a:latin typeface="Champagne &amp; Limousines" panose="020B0502020202020204" pitchFamily="34" charset="0"/>
                <a:ea typeface="Champagne &amp; Limousines" panose="020B0502020202020204" pitchFamily="34" charset="0"/>
              </a:rPr>
              <a:t>I have a </a:t>
            </a:r>
            <a:r>
              <a:rPr lang="en-US" altLang="ko-KR" sz="2800" dirty="0">
                <a:solidFill>
                  <a:srgbClr val="B41018"/>
                </a:solidFill>
                <a:latin typeface="Champagne &amp; Limousines" panose="020B0502020202020204" pitchFamily="34" charset="0"/>
                <a:ea typeface="Champagne &amp; Limousines" panose="020B0502020202020204" pitchFamily="34" charset="0"/>
              </a:rPr>
              <a:t>habit of shaking </a:t>
            </a:r>
            <a:r>
              <a:rPr lang="en-US" altLang="ko-KR" sz="2800" dirty="0" smtClean="0">
                <a:solidFill>
                  <a:srgbClr val="B41018"/>
                </a:solidFill>
                <a:latin typeface="Champagne &amp; Limousines" panose="020B0502020202020204" pitchFamily="34" charset="0"/>
                <a:ea typeface="Champagne &amp; Limousines" panose="020B0502020202020204" pitchFamily="34" charset="0"/>
              </a:rPr>
              <a:t>my legs</a:t>
            </a:r>
            <a:r>
              <a:rPr lang="en-US" altLang="ko-KR" sz="2800" dirty="0">
                <a:noFill/>
                <a:latin typeface="Champagne &amp; Limousines" panose="020B0502020202020204" pitchFamily="34" charset="0"/>
                <a:ea typeface="Champagne &amp; Limousines" panose="020B0502020202020204" pitchFamily="34" charset="0"/>
              </a:rPr>
              <a:t>, but placing my foot on the pedals </a:t>
            </a:r>
            <a:r>
              <a:rPr lang="en-US" altLang="ko-KR" sz="2800" dirty="0">
                <a:solidFill>
                  <a:srgbClr val="B41018"/>
                </a:solidFill>
                <a:latin typeface="Champagne &amp; Limousines" panose="020B0502020202020204" pitchFamily="34" charset="0"/>
                <a:ea typeface="Champagne &amp; Limousines" panose="020B0502020202020204" pitchFamily="34" charset="0"/>
              </a:rPr>
              <a:t>changed this habit </a:t>
            </a:r>
            <a:r>
              <a:rPr lang="en-US" altLang="ko-KR" sz="2800" dirty="0" smtClean="0">
                <a:solidFill>
                  <a:srgbClr val="B41018"/>
                </a:solidFill>
                <a:latin typeface="Champagne &amp; Limousines" panose="020B0502020202020204" pitchFamily="34" charset="0"/>
                <a:ea typeface="Champagne &amp; Limousines" panose="020B0502020202020204" pitchFamily="34" charset="0"/>
              </a:rPr>
              <a:t>into pedaling</a:t>
            </a:r>
            <a:r>
              <a:rPr lang="en-US" altLang="ko-KR" sz="2800" dirty="0" smtClean="0">
                <a:noFill/>
                <a:latin typeface="Champagne &amp; Limousines" panose="020B0502020202020204" pitchFamily="34" charset="0"/>
                <a:ea typeface="Champagne &amp; Limousines" panose="020B0502020202020204" pitchFamily="34" charset="0"/>
              </a:rPr>
              <a:t>. [p4]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57734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731"/>
    </mc:Choice>
    <mc:Fallback xmlns="">
      <p:transition spd="slow" advTm="227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27213" y="0"/>
            <a:ext cx="12219216" cy="6858000"/>
          </a:xfrm>
          <a:prstGeom prst="rect">
            <a:avLst/>
          </a:prstGeom>
          <a:solidFill>
            <a:schemeClr val="tx1">
              <a:alpha val="60000"/>
            </a:schemeClr>
          </a:solidFill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>
              <a:lnSpc>
                <a:spcPts val="5000"/>
              </a:lnSpc>
            </a:pPr>
            <a:endParaRPr lang="ko-KR" altLang="en-US" sz="2800" dirty="0" smtClean="0">
              <a:latin typeface="Champagne &amp; Limousines" panose="020B0502020202020204" pitchFamily="34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08" t="4038" r="4641" b="23263"/>
          <a:stretch/>
        </p:blipFill>
        <p:spPr>
          <a:xfrm>
            <a:off x="-27213" y="0"/>
            <a:ext cx="12219212" cy="6858000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0" y="-42785"/>
            <a:ext cx="12219216" cy="6858000"/>
          </a:xfrm>
          <a:prstGeom prst="rect">
            <a:avLst/>
          </a:prstGeom>
          <a:solidFill>
            <a:schemeClr val="tx1">
              <a:alpha val="60000"/>
            </a:schemeClr>
          </a:solidFill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>
              <a:lnSpc>
                <a:spcPts val="5000"/>
              </a:lnSpc>
            </a:pPr>
            <a:endParaRPr lang="ko-KR" altLang="en-US" sz="2800" dirty="0" smtClean="0">
              <a:latin typeface="Champagne &amp; Limousines" panose="020B0502020202020204" pitchFamily="34" charset="0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22540" y="685876"/>
            <a:ext cx="3459984" cy="630000"/>
          </a:xfrm>
          <a:prstGeom prst="rect">
            <a:avLst/>
          </a:prstGeom>
          <a:solidFill>
            <a:srgbClr val="B41018"/>
          </a:solidFill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>
              <a:lnSpc>
                <a:spcPts val="5000"/>
              </a:lnSpc>
            </a:pPr>
            <a:endParaRPr lang="ko-KR" altLang="en-US" sz="2800" dirty="0" smtClean="0">
              <a:latin typeface="Champagne &amp; Limousines" panose="020B0502020202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22538" y="487240"/>
            <a:ext cx="10333919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6000" b="1" dirty="0" smtClean="0">
                <a:solidFill>
                  <a:schemeClr val="bg1"/>
                </a:solidFill>
                <a:latin typeface="Champagne &amp; Limousines" panose="020B0502020202020204" pitchFamily="34" charset="0"/>
                <a:ea typeface="Champagne &amp; Limousines" panose="020B0502020202020204" pitchFamily="34" charset="0"/>
              </a:rPr>
              <a:t>In Summary, </a:t>
            </a:r>
            <a:endParaRPr lang="ko-KR" altLang="en-US" sz="6000" b="1" dirty="0">
              <a:solidFill>
                <a:schemeClr val="bg1"/>
              </a:solidFill>
              <a:latin typeface="Champagne &amp; Limousines" panose="020B0502020202020204" pitchFamily="34" charset="0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722538" y="577610"/>
            <a:ext cx="808975" cy="72178"/>
          </a:xfrm>
          <a:prstGeom prst="rect">
            <a:avLst/>
          </a:prstGeom>
          <a:solidFill>
            <a:srgbClr val="B41018"/>
          </a:solidFill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>
              <a:lnSpc>
                <a:spcPts val="5000"/>
              </a:lnSpc>
            </a:pPr>
            <a:endParaRPr lang="ko-KR" altLang="en-US" sz="2800" dirty="0" smtClean="0">
              <a:latin typeface="Champagne &amp; Limousines" panose="020B0502020202020204" pitchFamily="34" charset="0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060701" y="2365658"/>
            <a:ext cx="2505459" cy="376023"/>
          </a:xfrm>
          <a:prstGeom prst="rect">
            <a:avLst/>
          </a:prstGeom>
          <a:solidFill>
            <a:srgbClr val="B41018"/>
          </a:solidFill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>
              <a:lnSpc>
                <a:spcPts val="5000"/>
              </a:lnSpc>
            </a:pPr>
            <a:endParaRPr lang="ko-KR" altLang="en-US" sz="2800" dirty="0" smtClean="0">
              <a:latin typeface="Champagne &amp; Limousines" panose="020B0502020202020204" pitchFamily="34" charset="0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3139441" y="1822933"/>
            <a:ext cx="2407920" cy="376023"/>
          </a:xfrm>
          <a:prstGeom prst="rect">
            <a:avLst/>
          </a:prstGeom>
          <a:solidFill>
            <a:srgbClr val="B41018"/>
          </a:solidFill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>
              <a:lnSpc>
                <a:spcPts val="5000"/>
              </a:lnSpc>
            </a:pPr>
            <a:endParaRPr lang="ko-KR" altLang="en-US" sz="2800" dirty="0" smtClean="0">
              <a:latin typeface="Champagne &amp; Limousines" panose="020B0502020202020204" pitchFamily="34" charset="0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082901" y="1628775"/>
            <a:ext cx="10080625" cy="1754326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Champagne &amp; Limousines" panose="020B0502020202020204" pitchFamily="34" charset="0"/>
                <a:ea typeface="Champagne &amp; Limousines" panose="020B0502020202020204" pitchFamily="34" charset="0"/>
              </a:rPr>
              <a:t>Participants selectively use elliptical trainers depending on cognitive load of their primary tasks, in spite of minimal impact of elliptical trainers on task performance.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2820135" y="4493024"/>
            <a:ext cx="3084554" cy="376023"/>
          </a:xfrm>
          <a:prstGeom prst="rect">
            <a:avLst/>
          </a:prstGeom>
          <a:solidFill>
            <a:srgbClr val="B41018"/>
          </a:solidFill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>
              <a:lnSpc>
                <a:spcPts val="5000"/>
              </a:lnSpc>
            </a:pPr>
            <a:endParaRPr lang="ko-KR" altLang="en-US" sz="2800" dirty="0" smtClean="0">
              <a:latin typeface="Champagne &amp; Limousines" panose="020B0502020202020204" pitchFamily="34" charset="0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6817359" y="4493023"/>
            <a:ext cx="1451151" cy="376023"/>
          </a:xfrm>
          <a:prstGeom prst="rect">
            <a:avLst/>
          </a:prstGeom>
          <a:solidFill>
            <a:srgbClr val="B41018"/>
          </a:solidFill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>
              <a:lnSpc>
                <a:spcPts val="5000"/>
              </a:lnSpc>
            </a:pPr>
            <a:endParaRPr lang="ko-KR" altLang="en-US" sz="2800" dirty="0" smtClean="0">
              <a:latin typeface="Champagne &amp; Limousines" panose="020B0502020202020204" pitchFamily="34" charset="0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082900" y="3789363"/>
            <a:ext cx="10080625" cy="1200329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Champagne &amp; Limousines" panose="020B0502020202020204" pitchFamily="34" charset="0"/>
                <a:ea typeface="Champagne &amp; Limousines" panose="020B0502020202020204" pitchFamily="34" charset="0"/>
              </a:rPr>
              <a:t>Elliptical trainers are used for the purpose of workout, </a:t>
            </a:r>
          </a:p>
          <a:p>
            <a:r>
              <a:rPr lang="en-US" altLang="ko-KR" sz="3600" dirty="0" smtClean="0">
                <a:solidFill>
                  <a:schemeClr val="bg1"/>
                </a:solidFill>
                <a:latin typeface="Champagne &amp; Limousines" panose="020B0502020202020204" pitchFamily="34" charset="0"/>
                <a:ea typeface="Champagne &amp; Limousines" panose="020B0502020202020204" pitchFamily="34" charset="0"/>
              </a:rPr>
              <a:t>as well as mental refreshment and footrests.</a:t>
            </a:r>
            <a:endParaRPr lang="ko-KR" altLang="en-US" sz="3600" dirty="0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40782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764"/>
    </mc:Choice>
    <mc:Fallback xmlns="">
      <p:transition spd="slow" advTm="197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8" grpId="0" animBg="1"/>
      <p:bldP spid="19" grpId="0" animBg="1"/>
      <p:bldP spid="2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17224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1055688" y="4380290"/>
            <a:ext cx="10080625" cy="156966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/>
            <a:r>
              <a:rPr lang="en-US" altLang="ko-KR" sz="2400" dirty="0" smtClean="0">
                <a:solidFill>
                  <a:schemeClr val="bg1">
                    <a:alpha val="75000"/>
                  </a:schemeClr>
                </a:solidFill>
                <a:latin typeface="Champagne &amp; Limousines" panose="020B0502020202020204" pitchFamily="34" charset="0"/>
                <a:ea typeface="Champagne &amp; Limousines" panose="020B0502020202020204" pitchFamily="34" charset="0"/>
              </a:rPr>
              <a:t>Intrinsic Motivation</a:t>
            </a:r>
          </a:p>
          <a:p>
            <a:pPr algn="r"/>
            <a:r>
              <a:rPr lang="en-US" altLang="ko-KR" sz="2400" dirty="0" smtClean="0">
                <a:solidFill>
                  <a:schemeClr val="bg1">
                    <a:alpha val="75000"/>
                  </a:schemeClr>
                </a:solidFill>
                <a:latin typeface="Champagne &amp; Limousines" panose="020B0502020202020204" pitchFamily="34" charset="0"/>
                <a:ea typeface="Champagne &amp; Limousines" panose="020B0502020202020204" pitchFamily="34" charset="0"/>
              </a:rPr>
              <a:t>Task Load</a:t>
            </a:r>
          </a:p>
          <a:p>
            <a:pPr algn="r"/>
            <a:r>
              <a:rPr lang="en-US" altLang="ko-KR" sz="2400" dirty="0" smtClean="0">
                <a:solidFill>
                  <a:schemeClr val="bg1">
                    <a:alpha val="75000"/>
                  </a:schemeClr>
                </a:solidFill>
                <a:latin typeface="Champagne &amp; Limousines" panose="020B0502020202020204" pitchFamily="34" charset="0"/>
                <a:ea typeface="Champagne &amp; Limousines" panose="020B0502020202020204" pitchFamily="34" charset="0"/>
              </a:rPr>
              <a:t>Perceived Exertion</a:t>
            </a:r>
          </a:p>
          <a:p>
            <a:pPr algn="r"/>
            <a:r>
              <a:rPr lang="en-US" altLang="ko-KR" sz="2400" dirty="0" smtClean="0">
                <a:solidFill>
                  <a:schemeClr val="bg1">
                    <a:alpha val="75000"/>
                  </a:schemeClr>
                </a:solidFill>
                <a:latin typeface="Champagne &amp; Limousines" panose="020B0502020202020204" pitchFamily="34" charset="0"/>
                <a:ea typeface="Champagne &amp; Limousines" panose="020B0502020202020204" pitchFamily="34" charset="0"/>
              </a:rPr>
              <a:t>Office as Exercise Environment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95326" y="241267"/>
            <a:ext cx="10080625" cy="1862048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altLang="ko-KR" sz="11500" dirty="0" smtClean="0">
                <a:solidFill>
                  <a:schemeClr val="bg1"/>
                </a:solidFill>
                <a:latin typeface="Champagne &amp; Limousines" panose="020B0502020202020204" pitchFamily="34" charset="0"/>
                <a:ea typeface="Champagne &amp; Limousines" panose="020B0502020202020204" pitchFamily="34" charset="0"/>
              </a:rPr>
              <a:t>Feeling about it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95325" y="2103315"/>
            <a:ext cx="9236075" cy="1077218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altLang="ko-KR" sz="3200" dirty="0">
                <a:solidFill>
                  <a:schemeClr val="bg1">
                    <a:alpha val="75000"/>
                  </a:schemeClr>
                </a:solidFill>
                <a:latin typeface="Champagne &amp; Limousines" panose="020B0502020202020204" pitchFamily="34" charset="0"/>
                <a:ea typeface="Champagne &amp; Limousines" panose="020B0502020202020204" pitchFamily="34" charset="0"/>
              </a:rPr>
              <a:t>How do office workers feel about </a:t>
            </a:r>
            <a:endParaRPr lang="en-US" altLang="ko-KR" sz="3200" dirty="0" smtClean="0">
              <a:solidFill>
                <a:schemeClr val="bg1">
                  <a:alpha val="75000"/>
                </a:schemeClr>
              </a:solidFill>
              <a:latin typeface="Champagne &amp; Limousines" panose="020B0502020202020204" pitchFamily="34" charset="0"/>
              <a:ea typeface="Champagne &amp; Limousines" panose="020B0502020202020204" pitchFamily="34" charset="0"/>
            </a:endParaRPr>
          </a:p>
          <a:p>
            <a:r>
              <a:rPr lang="en-US" altLang="ko-KR" sz="3200" dirty="0" smtClean="0">
                <a:solidFill>
                  <a:schemeClr val="bg1">
                    <a:alpha val="75000"/>
                  </a:schemeClr>
                </a:solidFill>
                <a:latin typeface="Champagne &amp; Limousines" panose="020B0502020202020204" pitchFamily="34" charset="0"/>
                <a:ea typeface="Champagne &amp; Limousines" panose="020B0502020202020204" pitchFamily="34" charset="0"/>
              </a:rPr>
              <a:t>the </a:t>
            </a:r>
            <a:r>
              <a:rPr lang="en-US" altLang="ko-KR" sz="3200" dirty="0">
                <a:solidFill>
                  <a:schemeClr val="bg1">
                    <a:alpha val="75000"/>
                  </a:schemeClr>
                </a:solidFill>
                <a:latin typeface="Champagne &amp; Limousines" panose="020B0502020202020204" pitchFamily="34" charset="0"/>
                <a:ea typeface="Champagne &amp; Limousines" panose="020B0502020202020204" pitchFamily="34" charset="0"/>
              </a:rPr>
              <a:t>use </a:t>
            </a:r>
            <a:r>
              <a:rPr lang="en-US" altLang="ko-KR" sz="3200" dirty="0" smtClean="0">
                <a:solidFill>
                  <a:schemeClr val="bg1">
                    <a:alpha val="75000"/>
                  </a:schemeClr>
                </a:solidFill>
                <a:latin typeface="Champagne &amp; Limousines" panose="020B0502020202020204" pitchFamily="34" charset="0"/>
                <a:ea typeface="Champagne &amp; Limousines" panose="020B0502020202020204" pitchFamily="34" charset="0"/>
              </a:rPr>
              <a:t>of an </a:t>
            </a:r>
            <a:r>
              <a:rPr lang="en-US" altLang="ko-KR" sz="3200" dirty="0">
                <a:solidFill>
                  <a:schemeClr val="bg1">
                    <a:alpha val="75000"/>
                  </a:schemeClr>
                </a:solidFill>
                <a:latin typeface="Champagne &amp; Limousines" panose="020B0502020202020204" pitchFamily="34" charset="0"/>
                <a:ea typeface="Champagne &amp; Limousines" panose="020B0502020202020204" pitchFamily="34" charset="0"/>
              </a:rPr>
              <a:t>elliptical trainer at </a:t>
            </a:r>
            <a:r>
              <a:rPr lang="en-US" altLang="ko-KR" sz="3200" dirty="0" smtClean="0">
                <a:solidFill>
                  <a:schemeClr val="bg1">
                    <a:alpha val="75000"/>
                  </a:schemeClr>
                </a:solidFill>
                <a:latin typeface="Champagne &amp; Limousines" panose="020B0502020202020204" pitchFamily="34" charset="0"/>
                <a:ea typeface="Champagne &amp; Limousines" panose="020B0502020202020204" pitchFamily="34" charset="0"/>
              </a:rPr>
              <a:t>work?</a:t>
            </a:r>
            <a:endParaRPr lang="en-US" altLang="ko-KR" sz="4400" dirty="0">
              <a:solidFill>
                <a:schemeClr val="bg1">
                  <a:alpha val="75000"/>
                </a:schemeClr>
              </a:solidFill>
              <a:latin typeface="Champagne &amp; Limousines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5231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406"/>
    </mc:Choice>
    <mc:Fallback xmlns="">
      <p:transition spd="slow" advTm="9406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3160732" y="728661"/>
            <a:ext cx="3310359" cy="630000"/>
          </a:xfrm>
          <a:prstGeom prst="rect">
            <a:avLst/>
          </a:prstGeom>
          <a:solidFill>
            <a:srgbClr val="D17224"/>
          </a:solidFill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>
              <a:lnSpc>
                <a:spcPts val="5000"/>
              </a:lnSpc>
            </a:pPr>
            <a:endParaRPr lang="ko-KR" altLang="en-US" sz="2800" dirty="0" smtClean="0">
              <a:latin typeface="Champagne &amp; Limousines" panose="020B0502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95325" y="530025"/>
            <a:ext cx="10333919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6000" b="1" dirty="0" smtClean="0">
                <a:latin typeface="Champagne &amp; Limousines" panose="020B0502020202020204" pitchFamily="34" charset="0"/>
              </a:rPr>
              <a:t>Intrinsic</a:t>
            </a:r>
            <a:r>
              <a:rPr lang="en-US" altLang="ko-KR" sz="6000" b="1" dirty="0" smtClean="0">
                <a:solidFill>
                  <a:schemeClr val="bg1"/>
                </a:solidFill>
                <a:latin typeface="Champagne &amp; Limousines" panose="020B0502020202020204" pitchFamily="34" charset="0"/>
              </a:rPr>
              <a:t> Motivation</a:t>
            </a:r>
            <a:endParaRPr lang="ko-KR" altLang="en-US" sz="6000" b="1" dirty="0">
              <a:solidFill>
                <a:schemeClr val="bg1"/>
              </a:solidFill>
              <a:latin typeface="Champagne &amp; Limousines" panose="020B0502020202020204" pitchFamily="34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95325" y="620395"/>
            <a:ext cx="808975" cy="72178"/>
          </a:xfrm>
          <a:prstGeom prst="rect">
            <a:avLst/>
          </a:prstGeom>
          <a:solidFill>
            <a:srgbClr val="D17224"/>
          </a:solidFill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>
              <a:lnSpc>
                <a:spcPts val="5000"/>
              </a:lnSpc>
            </a:pPr>
            <a:endParaRPr lang="ko-KR" altLang="en-US" sz="2800" dirty="0" smtClean="0">
              <a:latin typeface="Champagne &amp; Limousines" panose="020B0502020202020204" pitchFamily="34" charset="0"/>
            </a:endParaRPr>
          </a:p>
        </p:txBody>
      </p:sp>
      <p:graphicFrame>
        <p:nvGraphicFramePr>
          <p:cNvPr id="14" name="차트 13"/>
          <p:cNvGraphicFramePr/>
          <p:nvPr>
            <p:extLst>
              <p:ext uri="{D42A27DB-BD31-4B8C-83A1-F6EECF244321}">
                <p14:modId xmlns:p14="http://schemas.microsoft.com/office/powerpoint/2010/main" val="2210323889"/>
              </p:ext>
            </p:extLst>
          </p:nvPr>
        </p:nvGraphicFramePr>
        <p:xfrm>
          <a:off x="3721219" y="1651991"/>
          <a:ext cx="4776453" cy="43328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pSp>
        <p:nvGrpSpPr>
          <p:cNvPr id="36" name="그룹 35"/>
          <p:cNvGrpSpPr/>
          <p:nvPr/>
        </p:nvGrpSpPr>
        <p:grpSpPr>
          <a:xfrm>
            <a:off x="4821525" y="1843492"/>
            <a:ext cx="4047462" cy="1132170"/>
            <a:chOff x="2153919" y="1843492"/>
            <a:chExt cx="4047462" cy="1132170"/>
          </a:xfrm>
        </p:grpSpPr>
        <p:sp>
          <p:nvSpPr>
            <p:cNvPr id="12" name="모서리가 둥근 직사각형 11"/>
            <p:cNvSpPr/>
            <p:nvPr/>
          </p:nvSpPr>
          <p:spPr>
            <a:xfrm>
              <a:off x="2153919" y="2480257"/>
              <a:ext cx="3271521" cy="495405"/>
            </a:xfrm>
            <a:prstGeom prst="roundRect">
              <a:avLst>
                <a:gd name="adj" fmla="val 37006"/>
              </a:avLst>
            </a:prstGeom>
            <a:solidFill>
              <a:srgbClr val="D17224">
                <a:alpha val="50000"/>
              </a:srgbClr>
            </a:solidFill>
            <a:ln w="762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Autofit/>
            </a:bodyPr>
            <a:lstStyle/>
            <a:p>
              <a:pPr algn="ctr">
                <a:lnSpc>
                  <a:spcPts val="5000"/>
                </a:lnSpc>
              </a:pPr>
              <a:endParaRPr lang="ko-KR" altLang="en-US" sz="2800" dirty="0" smtClean="0">
                <a:latin typeface="Champagne &amp; Limousines" panose="020B0502020202020204" pitchFamily="34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991647" y="1843492"/>
              <a:ext cx="220973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2400" dirty="0" smtClean="0">
                  <a:latin typeface="Champagne &amp; Limousines" panose="020B0502020202020204" pitchFamily="34" charset="0"/>
                  <a:ea typeface="Champagne &amp; Limousines" panose="020B0502020202020204" pitchFamily="34" charset="0"/>
                </a:rPr>
                <a:t>Positive predictor</a:t>
              </a:r>
              <a:endParaRPr lang="ko-KR" altLang="en-US" sz="2400" dirty="0">
                <a:latin typeface="Champagne &amp; Limousines" panose="020B0502020202020204" pitchFamily="34" charset="0"/>
              </a:endParaRPr>
            </a:p>
          </p:txBody>
        </p:sp>
        <p:cxnSp>
          <p:nvCxnSpPr>
            <p:cNvPr id="17" name="꺾인 연결선 16"/>
            <p:cNvCxnSpPr>
              <a:stCxn id="11" idx="1"/>
              <a:endCxn id="12" idx="0"/>
            </p:cNvCxnSpPr>
            <p:nvPr/>
          </p:nvCxnSpPr>
          <p:spPr>
            <a:xfrm rot="10800000" flipV="1">
              <a:off x="3789681" y="2074325"/>
              <a:ext cx="201967" cy="405932"/>
            </a:xfrm>
            <a:prstGeom prst="bentConnector2">
              <a:avLst/>
            </a:prstGeom>
            <a:ln w="38100">
              <a:solidFill>
                <a:srgbClr val="D1722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그룹 34"/>
          <p:cNvGrpSpPr/>
          <p:nvPr/>
        </p:nvGrpSpPr>
        <p:grpSpPr>
          <a:xfrm>
            <a:off x="4821525" y="3079698"/>
            <a:ext cx="4268435" cy="1285762"/>
            <a:chOff x="2153919" y="3079698"/>
            <a:chExt cx="4268435" cy="1285762"/>
          </a:xfrm>
        </p:grpSpPr>
        <p:sp>
          <p:nvSpPr>
            <p:cNvPr id="13" name="모서리가 둥근 직사각형 12"/>
            <p:cNvSpPr/>
            <p:nvPr/>
          </p:nvSpPr>
          <p:spPr>
            <a:xfrm>
              <a:off x="2153919" y="3079698"/>
              <a:ext cx="3271521" cy="495405"/>
            </a:xfrm>
            <a:prstGeom prst="roundRect">
              <a:avLst>
                <a:gd name="adj" fmla="val 37006"/>
              </a:avLst>
            </a:prstGeom>
            <a:solidFill>
              <a:srgbClr val="D17224">
                <a:alpha val="50000"/>
              </a:srgbClr>
            </a:solidFill>
            <a:ln w="762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Autofit/>
            </a:bodyPr>
            <a:lstStyle/>
            <a:p>
              <a:pPr algn="ctr">
                <a:lnSpc>
                  <a:spcPts val="5000"/>
                </a:lnSpc>
              </a:pPr>
              <a:endParaRPr lang="ko-KR" altLang="en-US" sz="2800" dirty="0" smtClean="0">
                <a:latin typeface="Champagne &amp; Limousines" panose="020B0502020202020204" pitchFamily="34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991647" y="3534463"/>
              <a:ext cx="2430707" cy="83099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2400" dirty="0" smtClean="0">
                  <a:latin typeface="Champagne &amp; Limousines" panose="020B0502020202020204" pitchFamily="34" charset="0"/>
                  <a:ea typeface="Champagne &amp; Limousines" panose="020B0502020202020204" pitchFamily="34" charset="0"/>
                </a:rPr>
                <a:t>Negative predictor</a:t>
              </a:r>
              <a:endParaRPr lang="ko-KR" altLang="en-US" sz="2400" dirty="0">
                <a:latin typeface="Champagne &amp; Limousines" panose="020B0502020202020204" pitchFamily="34" charset="0"/>
              </a:endParaRPr>
            </a:p>
          </p:txBody>
        </p:sp>
        <p:cxnSp>
          <p:nvCxnSpPr>
            <p:cNvPr id="18" name="꺾인 연결선 17"/>
            <p:cNvCxnSpPr>
              <a:endCxn id="13" idx="2"/>
            </p:cNvCxnSpPr>
            <p:nvPr/>
          </p:nvCxnSpPr>
          <p:spPr>
            <a:xfrm rot="16200000" flipV="1">
              <a:off x="3652435" y="3712349"/>
              <a:ext cx="476461" cy="201969"/>
            </a:xfrm>
            <a:prstGeom prst="bentConnector3">
              <a:avLst>
                <a:gd name="adj1" fmla="val 2021"/>
              </a:avLst>
            </a:prstGeom>
            <a:ln w="38100">
              <a:solidFill>
                <a:srgbClr val="D1722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/>
          <p:cNvSpPr txBox="1"/>
          <p:nvPr/>
        </p:nvSpPr>
        <p:spPr>
          <a:xfrm>
            <a:off x="6125248" y="2071694"/>
            <a:ext cx="1137920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0" dirty="0" smtClean="0">
                <a:solidFill>
                  <a:schemeClr val="tx1">
                    <a:alpha val="7000"/>
                  </a:schemeClr>
                </a:solidFill>
                <a:latin typeface="Times New Roman" panose="02020603050405020304" pitchFamily="18" charset="0"/>
                <a:ea typeface="Champagne &amp; Limousines" panose="020B0502020202020204" pitchFamily="34" charset="0"/>
                <a:cs typeface="Times New Roman" panose="02020603050405020304" pitchFamily="18" charset="0"/>
              </a:rPr>
              <a:t>“</a:t>
            </a:r>
            <a:endParaRPr lang="ko-KR" altLang="en-US" sz="25000" dirty="0">
              <a:solidFill>
                <a:schemeClr val="tx1">
                  <a:alpha val="7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9732176" y="4257193"/>
            <a:ext cx="1137920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0" dirty="0" smtClean="0">
                <a:solidFill>
                  <a:schemeClr val="tx1">
                    <a:alpha val="7000"/>
                  </a:schemeClr>
                </a:solidFill>
                <a:latin typeface="Times New Roman" panose="02020603050405020304" pitchFamily="18" charset="0"/>
                <a:ea typeface="Champagne &amp; Limousines" panose="020B0502020202020204" pitchFamily="34" charset="0"/>
                <a:cs typeface="Times New Roman" panose="02020603050405020304" pitchFamily="18" charset="0"/>
              </a:rPr>
              <a:t>”</a:t>
            </a:r>
            <a:endParaRPr lang="ko-KR" altLang="en-US" sz="25000" dirty="0">
              <a:solidFill>
                <a:schemeClr val="tx1">
                  <a:alpha val="7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096000" y="3429000"/>
            <a:ext cx="5040313" cy="2246769"/>
          </a:xfrm>
          <a:prstGeom prst="rect">
            <a:avLst/>
          </a:prstGeom>
          <a:noFill/>
        </p:spPr>
        <p:txBody>
          <a:bodyPr wrap="square" lIns="288000" rIns="288000" rtlCol="0" anchor="t">
            <a:spAutoFit/>
          </a:bodyPr>
          <a:lstStyle/>
          <a:p>
            <a:pPr algn="r"/>
            <a:r>
              <a:rPr lang="en-US" altLang="ko-KR" sz="2800" dirty="0">
                <a:solidFill>
                  <a:srgbClr val="595959"/>
                </a:solidFill>
                <a:latin typeface="Champagne &amp; Limousines" panose="020B0502020202020204" pitchFamily="34" charset="0"/>
                <a:ea typeface="Champagne &amp; Limousines" panose="020B0502020202020204" pitchFamily="34" charset="0"/>
              </a:rPr>
              <a:t>At an </a:t>
            </a:r>
            <a:r>
              <a:rPr lang="en-US" altLang="ko-KR" sz="2800" dirty="0" smtClean="0">
                <a:solidFill>
                  <a:srgbClr val="595959"/>
                </a:solidFill>
                <a:latin typeface="Champagne &amp; Limousines" panose="020B0502020202020204" pitchFamily="34" charset="0"/>
                <a:ea typeface="Champagne &amp; Limousines" panose="020B0502020202020204" pitchFamily="34" charset="0"/>
              </a:rPr>
              <a:t>early time</a:t>
            </a:r>
            <a:r>
              <a:rPr lang="en-US" altLang="ko-KR" sz="2800" dirty="0">
                <a:solidFill>
                  <a:srgbClr val="595959"/>
                </a:solidFill>
                <a:latin typeface="Champagne &amp; Limousines" panose="020B0502020202020204" pitchFamily="34" charset="0"/>
                <a:ea typeface="Champagne &amp; Limousines" panose="020B0502020202020204" pitchFamily="34" charset="0"/>
              </a:rPr>
              <a:t>, I was interested in this </a:t>
            </a:r>
            <a:r>
              <a:rPr lang="en-US" altLang="ko-KR" sz="2800" dirty="0" smtClean="0">
                <a:solidFill>
                  <a:srgbClr val="595959"/>
                </a:solidFill>
                <a:latin typeface="Champagne &amp; Limousines" panose="020B0502020202020204" pitchFamily="34" charset="0"/>
                <a:ea typeface="Champagne &amp; Limousines" panose="020B0502020202020204" pitchFamily="34" charset="0"/>
              </a:rPr>
              <a:t>machine </a:t>
            </a:r>
            <a:r>
              <a:rPr lang="en-US" altLang="ko-KR" sz="2800" dirty="0">
                <a:solidFill>
                  <a:srgbClr val="595959"/>
                </a:solidFill>
                <a:latin typeface="Champagne &amp; Limousines" panose="020B0502020202020204" pitchFamily="34" charset="0"/>
                <a:ea typeface="Champagne &amp; Limousines" panose="020B0502020202020204" pitchFamily="34" charset="0"/>
              </a:rPr>
              <a:t>[...]</a:t>
            </a:r>
            <a:r>
              <a:rPr lang="en-US" altLang="ko-KR" sz="2800" dirty="0" smtClean="0">
                <a:solidFill>
                  <a:srgbClr val="595959"/>
                </a:solidFill>
                <a:latin typeface="Champagne &amp; Limousines" panose="020B0502020202020204" pitchFamily="34" charset="0"/>
                <a:ea typeface="Champagne &amp; Limousines" panose="020B0502020202020204" pitchFamily="34" charset="0"/>
              </a:rPr>
              <a:t> As </a:t>
            </a:r>
            <a:r>
              <a:rPr lang="en-US" altLang="ko-KR" sz="2800" dirty="0">
                <a:solidFill>
                  <a:srgbClr val="595959"/>
                </a:solidFill>
                <a:latin typeface="Champagne &amp; Limousines" panose="020B0502020202020204" pitchFamily="34" charset="0"/>
                <a:ea typeface="Champagne &amp; Limousines" panose="020B0502020202020204" pitchFamily="34" charset="0"/>
              </a:rPr>
              <a:t>time went by, this machine </a:t>
            </a:r>
            <a:r>
              <a:rPr lang="en-US" altLang="ko-KR" sz="2800" dirty="0">
                <a:solidFill>
                  <a:srgbClr val="C00000"/>
                </a:solidFill>
                <a:latin typeface="Champagne &amp; Limousines" panose="020B0502020202020204" pitchFamily="34" charset="0"/>
                <a:ea typeface="Champagne &amp; Limousines" panose="020B0502020202020204" pitchFamily="34" charset="0"/>
              </a:rPr>
              <a:t>became dull </a:t>
            </a:r>
            <a:r>
              <a:rPr lang="en-US" altLang="ko-KR" sz="2800" dirty="0">
                <a:solidFill>
                  <a:srgbClr val="595959"/>
                </a:solidFill>
                <a:latin typeface="Champagne &amp; Limousines" panose="020B0502020202020204" pitchFamily="34" charset="0"/>
                <a:ea typeface="Champagne &amp; Limousines" panose="020B0502020202020204" pitchFamily="34" charset="0"/>
              </a:rPr>
              <a:t>to me, and </a:t>
            </a:r>
            <a:r>
              <a:rPr lang="en-US" altLang="ko-KR" sz="2800" dirty="0">
                <a:solidFill>
                  <a:srgbClr val="C00000"/>
                </a:solidFill>
                <a:latin typeface="Champagne &amp; Limousines" panose="020B0502020202020204" pitchFamily="34" charset="0"/>
                <a:ea typeface="Champagne &amp; Limousines" panose="020B0502020202020204" pitchFamily="34" charset="0"/>
              </a:rPr>
              <a:t>the </a:t>
            </a:r>
            <a:r>
              <a:rPr lang="en-US" altLang="ko-KR" sz="2800" dirty="0" smtClean="0">
                <a:solidFill>
                  <a:srgbClr val="C00000"/>
                </a:solidFill>
                <a:latin typeface="Champagne &amp; Limousines" panose="020B0502020202020204" pitchFamily="34" charset="0"/>
                <a:ea typeface="Champagne &amp; Limousines" panose="020B0502020202020204" pitchFamily="34" charset="0"/>
              </a:rPr>
              <a:t>exercise intensity </a:t>
            </a:r>
            <a:r>
              <a:rPr lang="en-US" altLang="ko-KR" sz="2800" dirty="0">
                <a:solidFill>
                  <a:srgbClr val="C00000"/>
                </a:solidFill>
                <a:latin typeface="Champagne &amp; Limousines" panose="020B0502020202020204" pitchFamily="34" charset="0"/>
                <a:ea typeface="Champagne &amp; Limousines" panose="020B0502020202020204" pitchFamily="34" charset="0"/>
              </a:rPr>
              <a:t>was not </a:t>
            </a:r>
            <a:r>
              <a:rPr lang="en-US" altLang="ko-KR" sz="2800" dirty="0" smtClean="0">
                <a:solidFill>
                  <a:srgbClr val="C00000"/>
                </a:solidFill>
                <a:latin typeface="Champagne &amp; Limousines" panose="020B0502020202020204" pitchFamily="34" charset="0"/>
                <a:ea typeface="Champagne &amp; Limousines" panose="020B0502020202020204" pitchFamily="34" charset="0"/>
              </a:rPr>
              <a:t>enough</a:t>
            </a:r>
            <a:r>
              <a:rPr lang="en-US" altLang="ko-KR" sz="2800" dirty="0" smtClean="0">
                <a:solidFill>
                  <a:srgbClr val="595959"/>
                </a:solidFill>
                <a:latin typeface="Champagne &amp; Limousines" panose="020B0502020202020204" pitchFamily="34" charset="0"/>
                <a:ea typeface="Champagne &amp; Limousines" panose="020B0502020202020204" pitchFamily="34" charset="0"/>
              </a:rPr>
              <a:t>. [p4]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07954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102"/>
    </mc:Choice>
    <mc:Fallback xmlns="">
      <p:transition spd="slow" advTm="441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4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4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4">
                                            <p:graphicEl>
                                              <a:chart seriesIdx="3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chart seriesIdx="3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2.96296E-6 L -0.21771 -2.96296E-6 " pathEditMode="relative" rAng="0" ptsTypes="AA">
                                      <p:cBhvr>
                                        <p:cTn id="33" dur="750" fill="hold"/>
                                        <p:tgtEl>
                                          <p:spTgt spid="14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885" y="0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2.96296E-6 L -0.21771 -2.96296E-6 " pathEditMode="relative" rAng="0" ptsTypes="AA">
                                      <p:cBhvr>
                                        <p:cTn id="35" dur="750" fill="hold"/>
                                        <p:tgtEl>
                                          <p:spTgt spid="14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885" y="0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2.96296E-6 L -0.21771 -2.96296E-6 " pathEditMode="relative" rAng="0" ptsTypes="AA">
                                      <p:cBhvr>
                                        <p:cTn id="37" dur="750" fill="hold"/>
                                        <p:tgtEl>
                                          <p:spTgt spid="14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885" y="0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2.96296E-6 L -0.21771 -2.96296E-6 " pathEditMode="relative" rAng="0" ptsTypes="AA">
                                      <p:cBhvr>
                                        <p:cTn id="39" dur="750" fill="hold"/>
                                        <p:tgtEl>
                                          <p:spTgt spid="14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885" y="0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2.96296E-6 L -0.21771 -2.96296E-6 " pathEditMode="relative" rAng="0" ptsTypes="AA">
                                      <p:cBhvr>
                                        <p:cTn id="41" dur="750" fill="hold"/>
                                        <p:tgtEl>
                                          <p:spTgt spid="14">
                                            <p:graphicEl>
                                              <a:chart seriesIdx="3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885" y="0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2.96296E-6 L -0.21771 -2.96296E-6 " pathEditMode="relative" rAng="0" ptsTypes="AA">
                                      <p:cBhvr>
                                        <p:cTn id="43" dur="750" fill="hold"/>
                                        <p:tgtEl>
                                          <p:spTgt spid="14">
                                            <p:graphicEl>
                                              <a:chart seriesIdx="4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885" y="0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4" grpId="0" uiExpand="1">
        <p:bldSub>
          <a:bldChart bld="series"/>
        </p:bldSub>
      </p:bldGraphic>
      <p:bldGraphic spid="14" grpId="1" uiExpand="1">
        <p:bldSub>
          <a:bldChart bld="series"/>
        </p:bldSub>
      </p:bldGraphic>
      <p:bldGraphic spid="14" grpId="2" uiExpand="1">
        <p:bldSub>
          <a:bldChart bld="series"/>
        </p:bldSub>
      </p:bldGraphic>
      <p:bldP spid="22" grpId="0"/>
      <p:bldP spid="23" grpId="0"/>
      <p:bldP spid="2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2194559" y="728661"/>
            <a:ext cx="1595121" cy="630000"/>
          </a:xfrm>
          <a:prstGeom prst="rect">
            <a:avLst/>
          </a:prstGeom>
          <a:solidFill>
            <a:srgbClr val="D17224"/>
          </a:solidFill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>
              <a:lnSpc>
                <a:spcPts val="5000"/>
              </a:lnSpc>
            </a:pPr>
            <a:endParaRPr lang="ko-KR" altLang="en-US" sz="2800" dirty="0" smtClean="0">
              <a:latin typeface="Champagne &amp; Limousines" panose="020B0502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95325" y="530025"/>
            <a:ext cx="10333919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6000" b="1" dirty="0" smtClean="0">
                <a:latin typeface="Champagne &amp; Limousines" panose="020B0502020202020204" pitchFamily="34" charset="0"/>
              </a:rPr>
              <a:t>Task </a:t>
            </a:r>
            <a:r>
              <a:rPr lang="en-US" altLang="ko-KR" sz="6000" b="1" dirty="0" smtClean="0">
                <a:solidFill>
                  <a:schemeClr val="bg1"/>
                </a:solidFill>
                <a:latin typeface="Champagne &amp; Limousines" panose="020B0502020202020204" pitchFamily="34" charset="0"/>
              </a:rPr>
              <a:t>Load</a:t>
            </a:r>
            <a:endParaRPr lang="ko-KR" altLang="en-US" sz="6000" b="1" dirty="0">
              <a:solidFill>
                <a:schemeClr val="bg1"/>
              </a:solidFill>
              <a:latin typeface="Champagne &amp; Limousines" panose="020B0502020202020204" pitchFamily="34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95325" y="620395"/>
            <a:ext cx="808975" cy="72178"/>
          </a:xfrm>
          <a:prstGeom prst="rect">
            <a:avLst/>
          </a:prstGeom>
          <a:solidFill>
            <a:srgbClr val="D17224"/>
          </a:solidFill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>
              <a:lnSpc>
                <a:spcPts val="5000"/>
              </a:lnSpc>
            </a:pPr>
            <a:endParaRPr lang="ko-KR" altLang="en-US" sz="2800" dirty="0" smtClean="0">
              <a:latin typeface="Champagne &amp; Limousines" panose="020B0502020202020204" pitchFamily="34" charset="0"/>
            </a:endParaRPr>
          </a:p>
        </p:txBody>
      </p:sp>
      <p:graphicFrame>
        <p:nvGraphicFramePr>
          <p:cNvPr id="14" name="차트 13"/>
          <p:cNvGraphicFramePr/>
          <p:nvPr>
            <p:extLst>
              <p:ext uri="{D42A27DB-BD31-4B8C-83A1-F6EECF244321}">
                <p14:modId xmlns:p14="http://schemas.microsoft.com/office/powerpoint/2010/main" val="1371931331"/>
              </p:ext>
            </p:extLst>
          </p:nvPr>
        </p:nvGraphicFramePr>
        <p:xfrm>
          <a:off x="3707773" y="1651991"/>
          <a:ext cx="4776453" cy="43328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2" name="TextBox 21"/>
          <p:cNvSpPr txBox="1"/>
          <p:nvPr/>
        </p:nvSpPr>
        <p:spPr>
          <a:xfrm>
            <a:off x="6125248" y="2071694"/>
            <a:ext cx="1137920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0" dirty="0" smtClean="0">
                <a:solidFill>
                  <a:schemeClr val="tx1">
                    <a:alpha val="7000"/>
                  </a:schemeClr>
                </a:solidFill>
                <a:latin typeface="Times New Roman" panose="02020603050405020304" pitchFamily="18" charset="0"/>
                <a:ea typeface="Champagne &amp; Limousines" panose="020B0502020202020204" pitchFamily="34" charset="0"/>
                <a:cs typeface="Times New Roman" panose="02020603050405020304" pitchFamily="18" charset="0"/>
              </a:rPr>
              <a:t>“</a:t>
            </a:r>
            <a:endParaRPr lang="ko-KR" altLang="en-US" sz="25000" dirty="0">
              <a:solidFill>
                <a:schemeClr val="tx1">
                  <a:alpha val="7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096000" y="3429000"/>
            <a:ext cx="5040313" cy="1815882"/>
          </a:xfrm>
          <a:prstGeom prst="rect">
            <a:avLst/>
          </a:prstGeom>
          <a:noFill/>
        </p:spPr>
        <p:txBody>
          <a:bodyPr wrap="square" lIns="288000" rIns="288000" rtlCol="0" anchor="t">
            <a:spAutoFit/>
          </a:bodyPr>
          <a:lstStyle/>
          <a:p>
            <a:pPr algn="r"/>
            <a:r>
              <a:rPr lang="en-US" altLang="ko-KR" sz="2800" dirty="0">
                <a:solidFill>
                  <a:srgbClr val="595959"/>
                </a:solidFill>
                <a:latin typeface="Champagne &amp; Limousines" panose="020B0502020202020204" pitchFamily="34" charset="0"/>
                <a:ea typeface="Champagne &amp; Limousines" panose="020B0502020202020204" pitchFamily="34" charset="0"/>
              </a:rPr>
              <a:t>The use of </a:t>
            </a:r>
            <a:r>
              <a:rPr lang="en-US" altLang="ko-KR" sz="2800" dirty="0" smtClean="0">
                <a:solidFill>
                  <a:srgbClr val="595959"/>
                </a:solidFill>
                <a:latin typeface="Champagne &amp; Limousines" panose="020B0502020202020204" pitchFamily="34" charset="0"/>
                <a:ea typeface="Champagne &amp; Limousines" panose="020B0502020202020204" pitchFamily="34" charset="0"/>
              </a:rPr>
              <a:t>this machine </a:t>
            </a:r>
            <a:r>
              <a:rPr lang="en-US" altLang="ko-KR" sz="2800" dirty="0">
                <a:solidFill>
                  <a:srgbClr val="595959"/>
                </a:solidFill>
                <a:latin typeface="Champagne &amp; Limousines" panose="020B0502020202020204" pitchFamily="34" charset="0"/>
                <a:ea typeface="Champagne &amp; Limousines" panose="020B0502020202020204" pitchFamily="34" charset="0"/>
              </a:rPr>
              <a:t>seems like a </a:t>
            </a:r>
            <a:r>
              <a:rPr lang="en-US" altLang="ko-KR" sz="2800" dirty="0">
                <a:solidFill>
                  <a:srgbClr val="B41018"/>
                </a:solidFill>
                <a:latin typeface="Champagne &amp; Limousines" panose="020B0502020202020204" pitchFamily="34" charset="0"/>
                <a:ea typeface="Champagne &amp; Limousines" panose="020B0502020202020204" pitchFamily="34" charset="0"/>
              </a:rPr>
              <a:t>mission to meet a daily goal</a:t>
            </a:r>
            <a:r>
              <a:rPr lang="en-US" altLang="ko-KR" sz="2800" dirty="0">
                <a:solidFill>
                  <a:srgbClr val="595959"/>
                </a:solidFill>
                <a:latin typeface="Champagne &amp; Limousines" panose="020B0502020202020204" pitchFamily="34" charset="0"/>
                <a:ea typeface="Champagne &amp; Limousines" panose="020B0502020202020204" pitchFamily="34" charset="0"/>
              </a:rPr>
              <a:t>, not </a:t>
            </a:r>
            <a:r>
              <a:rPr lang="en-US" altLang="ko-KR" sz="2800" dirty="0" smtClean="0">
                <a:solidFill>
                  <a:srgbClr val="595959"/>
                </a:solidFill>
                <a:latin typeface="Champagne &amp; Limousines" panose="020B0502020202020204" pitchFamily="34" charset="0"/>
                <a:ea typeface="Champagne &amp; Limousines" panose="020B0502020202020204" pitchFamily="34" charset="0"/>
              </a:rPr>
              <a:t>exercise [...] </a:t>
            </a:r>
            <a:r>
              <a:rPr lang="en-US" altLang="ko-KR" sz="2800" dirty="0">
                <a:solidFill>
                  <a:srgbClr val="595959"/>
                </a:solidFill>
                <a:latin typeface="Champagne &amp; Limousines" panose="020B0502020202020204" pitchFamily="34" charset="0"/>
                <a:ea typeface="Champagne &amp; Limousines" panose="020B0502020202020204" pitchFamily="34" charset="0"/>
              </a:rPr>
              <a:t>I should </a:t>
            </a:r>
            <a:r>
              <a:rPr lang="en-US" altLang="ko-KR" sz="2800" dirty="0">
                <a:solidFill>
                  <a:srgbClr val="B41018"/>
                </a:solidFill>
                <a:latin typeface="Champagne &amp; Limousines" panose="020B0502020202020204" pitchFamily="34" charset="0"/>
                <a:ea typeface="Champagne &amp; Limousines" panose="020B0502020202020204" pitchFamily="34" charset="0"/>
              </a:rPr>
              <a:t>spend time</a:t>
            </a:r>
            <a:r>
              <a:rPr lang="en-US" altLang="ko-KR" sz="2800" dirty="0">
                <a:solidFill>
                  <a:srgbClr val="595959"/>
                </a:solidFill>
                <a:latin typeface="Champagne &amp; Limousines" panose="020B0502020202020204" pitchFamily="34" charset="0"/>
                <a:ea typeface="Champagne &amp; Limousines" panose="020B0502020202020204" pitchFamily="34" charset="0"/>
              </a:rPr>
              <a:t> </a:t>
            </a:r>
            <a:r>
              <a:rPr lang="en-US" altLang="ko-KR" sz="2800" dirty="0" smtClean="0">
                <a:solidFill>
                  <a:srgbClr val="595959"/>
                </a:solidFill>
                <a:latin typeface="Champagne &amp; Limousines" panose="020B0502020202020204" pitchFamily="34" charset="0"/>
                <a:ea typeface="Champagne &amp; Limousines" panose="020B0502020202020204" pitchFamily="34" charset="0"/>
              </a:rPr>
              <a:t>to achieve 3,000 </a:t>
            </a:r>
            <a:r>
              <a:rPr lang="en-US" altLang="ko-KR" sz="2800" dirty="0">
                <a:solidFill>
                  <a:srgbClr val="595959"/>
                </a:solidFill>
                <a:latin typeface="Champagne &amp; Limousines" panose="020B0502020202020204" pitchFamily="34" charset="0"/>
                <a:ea typeface="Champagne &amp; Limousines" panose="020B0502020202020204" pitchFamily="34" charset="0"/>
              </a:rPr>
              <a:t>strides</a:t>
            </a:r>
            <a:r>
              <a:rPr lang="en-US" altLang="ko-KR" sz="2800" dirty="0" smtClean="0">
                <a:solidFill>
                  <a:srgbClr val="595959"/>
                </a:solidFill>
                <a:latin typeface="Champagne &amp; Limousines" panose="020B0502020202020204" pitchFamily="34" charset="0"/>
                <a:ea typeface="Champagne &amp; Limousines" panose="020B0502020202020204" pitchFamily="34" charset="0"/>
              </a:rPr>
              <a:t>. [p7]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9732176" y="4260891"/>
            <a:ext cx="1137920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0" dirty="0" smtClean="0">
                <a:solidFill>
                  <a:schemeClr val="tx1">
                    <a:alpha val="7000"/>
                  </a:schemeClr>
                </a:solidFill>
                <a:latin typeface="Times New Roman" panose="02020603050405020304" pitchFamily="18" charset="0"/>
                <a:ea typeface="Champagne &amp; Limousines" panose="020B0502020202020204" pitchFamily="34" charset="0"/>
                <a:cs typeface="Times New Roman" panose="02020603050405020304" pitchFamily="18" charset="0"/>
              </a:rPr>
              <a:t>”</a:t>
            </a:r>
            <a:endParaRPr lang="ko-KR" altLang="en-US" sz="25000" dirty="0">
              <a:solidFill>
                <a:schemeClr val="tx1">
                  <a:alpha val="7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89585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118"/>
    </mc:Choice>
    <mc:Fallback xmlns="">
      <p:transition spd="slow" advTm="271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4">
                                            <p:graphicEl>
                                              <a:chart seriesIdx="5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chart seriesIdx="5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4">
                                            <p:graphicEl>
                                              <a:chart seriesIdx="4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chart seriesIdx="4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graphicEl>
                                              <a:chart seriesIdx="3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chart seriesIdx="3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4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2.96296E-6 L -0.21745 -2.96296E-6 " pathEditMode="relative" rAng="0" ptsTypes="AA">
                                      <p:cBhvr>
                                        <p:cTn id="20" dur="750" fill="hold"/>
                                        <p:tgtEl>
                                          <p:spTgt spid="14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872" y="0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2.96296E-6 L -0.21745 -2.96296E-6 " pathEditMode="relative" rAng="0" ptsTypes="AA">
                                      <p:cBhvr>
                                        <p:cTn id="22" dur="750" fill="hold"/>
                                        <p:tgtEl>
                                          <p:spTgt spid="14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872" y="0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2.96296E-6 L -0.21745 -2.96296E-6 " pathEditMode="relative" rAng="0" ptsTypes="AA">
                                      <p:cBhvr>
                                        <p:cTn id="24" dur="750" fill="hold"/>
                                        <p:tgtEl>
                                          <p:spTgt spid="14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872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2.96296E-6 L -0.21745 -2.96296E-6 " pathEditMode="relative" rAng="0" ptsTypes="AA">
                                      <p:cBhvr>
                                        <p:cTn id="26" dur="750" fill="hold"/>
                                        <p:tgtEl>
                                          <p:spTgt spid="14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872" y="0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2.96296E-6 L -0.21745 -2.96296E-6 " pathEditMode="relative" rAng="0" ptsTypes="AA">
                                      <p:cBhvr>
                                        <p:cTn id="28" dur="750" fill="hold"/>
                                        <p:tgtEl>
                                          <p:spTgt spid="14">
                                            <p:graphicEl>
                                              <a:chart seriesIdx="3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872" y="0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2.96296E-6 L -0.21745 -2.96296E-6 " pathEditMode="relative" rAng="0" ptsTypes="AA">
                                      <p:cBhvr>
                                        <p:cTn id="30" dur="750" fill="hold"/>
                                        <p:tgtEl>
                                          <p:spTgt spid="14">
                                            <p:graphicEl>
                                              <a:chart seriesIdx="4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872" y="0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2.96296E-6 L -0.21745 -2.96296E-6 " pathEditMode="relative" rAng="0" ptsTypes="AA">
                                      <p:cBhvr>
                                        <p:cTn id="32" dur="750" fill="hold"/>
                                        <p:tgtEl>
                                          <p:spTgt spid="14">
                                            <p:graphicEl>
                                              <a:chart seriesIdx="5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872" y="0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4" grpId="0" uiExpand="1">
        <p:bldSub>
          <a:bldChart bld="series"/>
        </p:bldSub>
      </p:bldGraphic>
      <p:bldGraphic spid="14" grpId="1" uiExpand="1">
        <p:bldSub>
          <a:bldChart bld="series"/>
        </p:bldSub>
      </p:bldGraphic>
      <p:bldP spid="22" grpId="0"/>
      <p:bldP spid="24" grpId="0"/>
      <p:bldP spid="2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4033519" y="728661"/>
            <a:ext cx="2458721" cy="630000"/>
          </a:xfrm>
          <a:prstGeom prst="rect">
            <a:avLst/>
          </a:prstGeom>
          <a:solidFill>
            <a:srgbClr val="D17224"/>
          </a:solidFill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>
              <a:lnSpc>
                <a:spcPts val="5000"/>
              </a:lnSpc>
            </a:pPr>
            <a:endParaRPr lang="ko-KR" altLang="en-US" sz="2800" dirty="0" smtClean="0">
              <a:latin typeface="Champagne &amp; Limousines" panose="020B0502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95325" y="530025"/>
            <a:ext cx="10333919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6000" b="1" dirty="0" smtClean="0">
                <a:latin typeface="Champagne &amp; Limousines" panose="020B0502020202020204" pitchFamily="34" charset="0"/>
              </a:rPr>
              <a:t>Perceived </a:t>
            </a:r>
            <a:r>
              <a:rPr lang="en-US" altLang="ko-KR" sz="6000" b="1" dirty="0" smtClean="0">
                <a:solidFill>
                  <a:schemeClr val="bg1"/>
                </a:solidFill>
                <a:latin typeface="Champagne &amp; Limousines" panose="020B0502020202020204" pitchFamily="34" charset="0"/>
              </a:rPr>
              <a:t>Exertion</a:t>
            </a:r>
            <a:endParaRPr lang="ko-KR" altLang="en-US" sz="6000" b="1" dirty="0">
              <a:solidFill>
                <a:schemeClr val="bg1"/>
              </a:solidFill>
              <a:latin typeface="Champagne &amp; Limousines" panose="020B0502020202020204" pitchFamily="34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95325" y="620395"/>
            <a:ext cx="808975" cy="72178"/>
          </a:xfrm>
          <a:prstGeom prst="rect">
            <a:avLst/>
          </a:prstGeom>
          <a:solidFill>
            <a:srgbClr val="D17224"/>
          </a:solidFill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>
              <a:lnSpc>
                <a:spcPts val="5000"/>
              </a:lnSpc>
            </a:pPr>
            <a:endParaRPr lang="ko-KR" altLang="en-US" sz="2800" dirty="0" smtClean="0">
              <a:latin typeface="Champagne &amp; Limousines" panose="020B0502020202020204" pitchFamily="34" charset="0"/>
            </a:endParaRPr>
          </a:p>
        </p:txBody>
      </p:sp>
      <p:graphicFrame>
        <p:nvGraphicFramePr>
          <p:cNvPr id="14" name="차트 13"/>
          <p:cNvGraphicFramePr/>
          <p:nvPr>
            <p:extLst>
              <p:ext uri="{D42A27DB-BD31-4B8C-83A1-F6EECF244321}">
                <p14:modId xmlns:p14="http://schemas.microsoft.com/office/powerpoint/2010/main" val="543501413"/>
              </p:ext>
            </p:extLst>
          </p:nvPr>
        </p:nvGraphicFramePr>
        <p:xfrm>
          <a:off x="3707773" y="1651991"/>
          <a:ext cx="4776453" cy="43328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pSp>
        <p:nvGrpSpPr>
          <p:cNvPr id="30" name="그룹 29"/>
          <p:cNvGrpSpPr/>
          <p:nvPr/>
        </p:nvGrpSpPr>
        <p:grpSpPr>
          <a:xfrm>
            <a:off x="4528538" y="2753360"/>
            <a:ext cx="3833467" cy="3234986"/>
            <a:chOff x="1876453" y="2753360"/>
            <a:chExt cx="3833467" cy="3234986"/>
          </a:xfrm>
        </p:grpSpPr>
        <p:sp>
          <p:nvSpPr>
            <p:cNvPr id="15" name="모서리가 둥근 직사각형 14"/>
            <p:cNvSpPr/>
            <p:nvPr/>
          </p:nvSpPr>
          <p:spPr>
            <a:xfrm>
              <a:off x="2153919" y="2753360"/>
              <a:ext cx="3271521" cy="675641"/>
            </a:xfrm>
            <a:prstGeom prst="roundRect">
              <a:avLst>
                <a:gd name="adj" fmla="val 37006"/>
              </a:avLst>
            </a:prstGeom>
            <a:solidFill>
              <a:srgbClr val="D17224">
                <a:alpha val="50000"/>
              </a:srgbClr>
            </a:solidFill>
            <a:ln w="762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Autofit/>
            </a:bodyPr>
            <a:lstStyle/>
            <a:p>
              <a:pPr algn="ctr">
                <a:lnSpc>
                  <a:spcPts val="5000"/>
                </a:lnSpc>
              </a:pPr>
              <a:endParaRPr lang="ko-KR" altLang="en-US" sz="2800" dirty="0" smtClean="0">
                <a:latin typeface="Champagne &amp; Limousines" panose="020B0502020202020204" pitchFamily="34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876453" y="5157349"/>
              <a:ext cx="3833467" cy="83099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2400" dirty="0" smtClean="0">
                  <a:latin typeface="Champagne &amp; Limousines" panose="020B0502020202020204" pitchFamily="34" charset="0"/>
                  <a:ea typeface="Champagne &amp; Limousines" panose="020B0502020202020204" pitchFamily="34" charset="0"/>
                </a:rPr>
                <a:t>Light intensity workout </a:t>
              </a:r>
            </a:p>
            <a:p>
              <a:r>
                <a:rPr lang="en-US" altLang="ko-KR" sz="2400" dirty="0" smtClean="0">
                  <a:latin typeface="Champagne &amp; Limousines" panose="020B0502020202020204" pitchFamily="34" charset="0"/>
                  <a:ea typeface="Champagne &amp; Limousines" panose="020B0502020202020204" pitchFamily="34" charset="0"/>
                </a:rPr>
                <a:t>(9: very light / 11: light)</a:t>
              </a:r>
              <a:endParaRPr lang="ko-KR" altLang="en-US" sz="2400" dirty="0">
                <a:latin typeface="Champagne &amp; Limousines" panose="020B0502020202020204" pitchFamily="34" charset="0"/>
              </a:endParaRPr>
            </a:p>
          </p:txBody>
        </p:sp>
        <p:cxnSp>
          <p:nvCxnSpPr>
            <p:cNvPr id="17" name="꺾인 연결선 16"/>
            <p:cNvCxnSpPr>
              <a:stCxn id="16" idx="1"/>
              <a:endCxn id="15" idx="1"/>
            </p:cNvCxnSpPr>
            <p:nvPr/>
          </p:nvCxnSpPr>
          <p:spPr>
            <a:xfrm rot="10800000" flipH="1">
              <a:off x="1876453" y="3091182"/>
              <a:ext cx="277466" cy="2481667"/>
            </a:xfrm>
            <a:prstGeom prst="bentConnector3">
              <a:avLst>
                <a:gd name="adj1" fmla="val -82388"/>
              </a:avLst>
            </a:prstGeom>
            <a:ln w="38100">
              <a:solidFill>
                <a:srgbClr val="D1722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/>
          <p:cNvSpPr txBox="1"/>
          <p:nvPr/>
        </p:nvSpPr>
        <p:spPr>
          <a:xfrm>
            <a:off x="6125248" y="2070460"/>
            <a:ext cx="1137920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0" dirty="0" smtClean="0">
                <a:solidFill>
                  <a:schemeClr val="tx1">
                    <a:alpha val="7000"/>
                  </a:schemeClr>
                </a:solidFill>
                <a:latin typeface="Times New Roman" panose="02020603050405020304" pitchFamily="18" charset="0"/>
                <a:ea typeface="Champagne &amp; Limousines" panose="020B0502020202020204" pitchFamily="34" charset="0"/>
                <a:cs typeface="Times New Roman" panose="02020603050405020304" pitchFamily="18" charset="0"/>
              </a:rPr>
              <a:t>“</a:t>
            </a:r>
            <a:endParaRPr lang="ko-KR" altLang="en-US" sz="25000" dirty="0">
              <a:solidFill>
                <a:schemeClr val="tx1">
                  <a:alpha val="7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096000" y="3427766"/>
            <a:ext cx="5040313" cy="1815882"/>
          </a:xfrm>
          <a:prstGeom prst="rect">
            <a:avLst/>
          </a:prstGeom>
          <a:noFill/>
        </p:spPr>
        <p:txBody>
          <a:bodyPr wrap="square" lIns="288000" rIns="288000" rtlCol="0" anchor="t">
            <a:spAutoFit/>
          </a:bodyPr>
          <a:lstStyle/>
          <a:p>
            <a:pPr algn="r"/>
            <a:r>
              <a:rPr lang="en-US" altLang="ko-KR" sz="2800" dirty="0">
                <a:solidFill>
                  <a:srgbClr val="595959"/>
                </a:solidFill>
                <a:latin typeface="Champagne &amp; Limousines" panose="020B0502020202020204" pitchFamily="34" charset="0"/>
                <a:ea typeface="Champagne &amp; Limousines" panose="020B0502020202020204" pitchFamily="34" charset="0"/>
              </a:rPr>
              <a:t>Even </a:t>
            </a:r>
            <a:r>
              <a:rPr lang="en-US" altLang="ko-KR" sz="2800" dirty="0" smtClean="0">
                <a:solidFill>
                  <a:srgbClr val="595959"/>
                </a:solidFill>
                <a:latin typeface="Champagne &amp; Limousines" panose="020B0502020202020204" pitchFamily="34" charset="0"/>
                <a:ea typeface="Champagne &amp; Limousines" panose="020B0502020202020204" pitchFamily="34" charset="0"/>
              </a:rPr>
              <a:t>if the </a:t>
            </a:r>
            <a:r>
              <a:rPr lang="en-US" altLang="ko-KR" sz="2800" dirty="0">
                <a:solidFill>
                  <a:srgbClr val="595959"/>
                </a:solidFill>
                <a:latin typeface="Champagne &amp; Limousines" panose="020B0502020202020204" pitchFamily="34" charset="0"/>
                <a:ea typeface="Champagne &amp; Limousines" panose="020B0502020202020204" pitchFamily="34" charset="0"/>
              </a:rPr>
              <a:t>use of the active workstation may burn calories a little </a:t>
            </a:r>
            <a:r>
              <a:rPr lang="en-US" altLang="ko-KR" sz="2800" dirty="0" smtClean="0">
                <a:solidFill>
                  <a:srgbClr val="595959"/>
                </a:solidFill>
                <a:latin typeface="Champagne &amp; Limousines" panose="020B0502020202020204" pitchFamily="34" charset="0"/>
                <a:ea typeface="Champagne &amp; Limousines" panose="020B0502020202020204" pitchFamily="34" charset="0"/>
              </a:rPr>
              <a:t>bit, </a:t>
            </a:r>
            <a:r>
              <a:rPr lang="en-US" altLang="ko-KR" sz="2800" dirty="0" smtClean="0">
                <a:solidFill>
                  <a:srgbClr val="B41018"/>
                </a:solidFill>
                <a:latin typeface="Champagne &amp; Limousines" panose="020B0502020202020204" pitchFamily="34" charset="0"/>
                <a:ea typeface="Champagne &amp; Limousines" panose="020B0502020202020204" pitchFamily="34" charset="0"/>
              </a:rPr>
              <a:t>only </a:t>
            </a:r>
            <a:r>
              <a:rPr lang="en-US" altLang="ko-KR" sz="2800" dirty="0">
                <a:solidFill>
                  <a:srgbClr val="B41018"/>
                </a:solidFill>
                <a:latin typeface="Champagne &amp; Limousines" panose="020B0502020202020204" pitchFamily="34" charset="0"/>
                <a:ea typeface="Champagne &amp; Limousines" panose="020B0502020202020204" pitchFamily="34" charset="0"/>
              </a:rPr>
              <a:t>doing this is not enough for </a:t>
            </a:r>
            <a:r>
              <a:rPr lang="en-US" altLang="ko-KR" sz="2800" dirty="0" smtClean="0">
                <a:solidFill>
                  <a:srgbClr val="B41018"/>
                </a:solidFill>
                <a:latin typeface="Champagne &amp; Limousines" panose="020B0502020202020204" pitchFamily="34" charset="0"/>
                <a:ea typeface="Champagne &amp; Limousines" panose="020B0502020202020204" pitchFamily="34" charset="0"/>
              </a:rPr>
              <a:t>fitness</a:t>
            </a:r>
            <a:r>
              <a:rPr lang="en-US" altLang="ko-KR" sz="2800" dirty="0" smtClean="0">
                <a:solidFill>
                  <a:srgbClr val="595959"/>
                </a:solidFill>
                <a:latin typeface="Champagne &amp; Limousines" panose="020B0502020202020204" pitchFamily="34" charset="0"/>
                <a:ea typeface="Champagne &amp; Limousines" panose="020B0502020202020204" pitchFamily="34" charset="0"/>
              </a:rPr>
              <a:t>. [p7]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9732176" y="4259657"/>
            <a:ext cx="1137920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0" dirty="0" smtClean="0">
                <a:solidFill>
                  <a:schemeClr val="tx1">
                    <a:alpha val="7000"/>
                  </a:schemeClr>
                </a:solidFill>
                <a:latin typeface="Times New Roman" panose="02020603050405020304" pitchFamily="18" charset="0"/>
                <a:ea typeface="Champagne &amp; Limousines" panose="020B0502020202020204" pitchFamily="34" charset="0"/>
                <a:cs typeface="Times New Roman" panose="02020603050405020304" pitchFamily="18" charset="0"/>
              </a:rPr>
              <a:t>”</a:t>
            </a:r>
            <a:endParaRPr lang="ko-KR" altLang="en-US" sz="25000" dirty="0">
              <a:solidFill>
                <a:schemeClr val="tx1">
                  <a:alpha val="7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09293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584"/>
    </mc:Choice>
    <mc:Fallback xmlns="">
      <p:transition spd="slow" advTm="275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2.96296E-6 L -0.21667 -2.96296E-6 " pathEditMode="relative" rAng="0" ptsTypes="AA">
                                      <p:cBhvr>
                                        <p:cTn id="11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833" y="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4" grpId="0">
        <p:bldAsOne/>
      </p:bldGraphic>
      <p:bldP spid="25" grpId="0"/>
      <p:bldP spid="26" grpId="0"/>
      <p:bldP spid="2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6846167" y="728661"/>
            <a:ext cx="3362704" cy="630000"/>
          </a:xfrm>
          <a:prstGeom prst="rect">
            <a:avLst/>
          </a:prstGeom>
          <a:solidFill>
            <a:srgbClr val="D17224"/>
          </a:solidFill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>
              <a:lnSpc>
                <a:spcPts val="5000"/>
              </a:lnSpc>
            </a:pPr>
            <a:endParaRPr lang="ko-KR" altLang="en-US" sz="2800" dirty="0" smtClean="0">
              <a:latin typeface="Champagne &amp; Limousines" panose="020B0502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95325" y="530025"/>
            <a:ext cx="10333919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6000" b="1" dirty="0" smtClean="0">
                <a:latin typeface="Champagne &amp; Limousines" panose="020B0502020202020204" pitchFamily="34" charset="0"/>
              </a:rPr>
              <a:t>Exercise Settings of </a:t>
            </a:r>
            <a:r>
              <a:rPr lang="en-US" altLang="ko-KR" sz="6000" b="1" dirty="0" smtClean="0">
                <a:solidFill>
                  <a:schemeClr val="bg1"/>
                </a:solidFill>
                <a:latin typeface="Champagne &amp; Limousines" panose="020B0502020202020204" pitchFamily="34" charset="0"/>
              </a:rPr>
              <a:t>Workplace</a:t>
            </a:r>
            <a:endParaRPr lang="ko-KR" altLang="en-US" sz="6000" b="1" dirty="0">
              <a:solidFill>
                <a:schemeClr val="bg1"/>
              </a:solidFill>
              <a:latin typeface="Champagne &amp; Limousines" panose="020B0502020202020204" pitchFamily="34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95325" y="620395"/>
            <a:ext cx="808975" cy="72178"/>
          </a:xfrm>
          <a:prstGeom prst="rect">
            <a:avLst/>
          </a:prstGeom>
          <a:solidFill>
            <a:srgbClr val="D17224"/>
          </a:solidFill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>
              <a:lnSpc>
                <a:spcPts val="5000"/>
              </a:lnSpc>
            </a:pPr>
            <a:endParaRPr lang="ko-KR" altLang="en-US" sz="2800" dirty="0" smtClean="0">
              <a:latin typeface="Champagne &amp; Limousines" panose="020B0502020202020204" pitchFamily="34" charset="0"/>
            </a:endParaRPr>
          </a:p>
        </p:txBody>
      </p:sp>
      <p:graphicFrame>
        <p:nvGraphicFramePr>
          <p:cNvPr id="14" name="차트 13"/>
          <p:cNvGraphicFramePr/>
          <p:nvPr>
            <p:extLst>
              <p:ext uri="{D42A27DB-BD31-4B8C-83A1-F6EECF244321}">
                <p14:modId xmlns:p14="http://schemas.microsoft.com/office/powerpoint/2010/main" val="1440281177"/>
              </p:ext>
            </p:extLst>
          </p:nvPr>
        </p:nvGraphicFramePr>
        <p:xfrm>
          <a:off x="3707773" y="1651991"/>
          <a:ext cx="4776453" cy="43328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6125248" y="2070460"/>
            <a:ext cx="1137920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0" dirty="0" smtClean="0">
                <a:solidFill>
                  <a:schemeClr val="tx1">
                    <a:alpha val="7000"/>
                  </a:schemeClr>
                </a:solidFill>
                <a:latin typeface="Times New Roman" panose="02020603050405020304" pitchFamily="18" charset="0"/>
                <a:ea typeface="Champagne &amp; Limousines" panose="020B0502020202020204" pitchFamily="34" charset="0"/>
                <a:cs typeface="Times New Roman" panose="02020603050405020304" pitchFamily="18" charset="0"/>
              </a:rPr>
              <a:t>“</a:t>
            </a:r>
            <a:endParaRPr lang="ko-KR" altLang="en-US" sz="25000" dirty="0">
              <a:solidFill>
                <a:schemeClr val="tx1">
                  <a:alpha val="7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096000" y="3427766"/>
            <a:ext cx="5040313" cy="1815882"/>
          </a:xfrm>
          <a:prstGeom prst="rect">
            <a:avLst/>
          </a:prstGeom>
          <a:noFill/>
        </p:spPr>
        <p:txBody>
          <a:bodyPr wrap="square" lIns="288000" rIns="288000" rtlCol="0" anchor="t">
            <a:spAutoFit/>
          </a:bodyPr>
          <a:lstStyle/>
          <a:p>
            <a:pPr algn="r"/>
            <a:r>
              <a:rPr lang="en-US" altLang="ko-KR" sz="2800" dirty="0">
                <a:solidFill>
                  <a:srgbClr val="595959"/>
                </a:solidFill>
                <a:latin typeface="Champagne &amp; Limousines" panose="020B0502020202020204" pitchFamily="34" charset="0"/>
                <a:ea typeface="Champagne &amp; Limousines" panose="020B0502020202020204" pitchFamily="34" charset="0"/>
              </a:rPr>
              <a:t>The </a:t>
            </a:r>
            <a:r>
              <a:rPr lang="en-US" altLang="ko-KR" sz="2800" dirty="0" smtClean="0">
                <a:solidFill>
                  <a:srgbClr val="595959"/>
                </a:solidFill>
                <a:latin typeface="Champagne &amp; Limousines" panose="020B0502020202020204" pitchFamily="34" charset="0"/>
                <a:ea typeface="Champagne &amp; Limousines" panose="020B0502020202020204" pitchFamily="34" charset="0"/>
              </a:rPr>
              <a:t>best advantage </a:t>
            </a:r>
            <a:r>
              <a:rPr lang="en-US" altLang="ko-KR" sz="2800" dirty="0">
                <a:solidFill>
                  <a:srgbClr val="595959"/>
                </a:solidFill>
                <a:latin typeface="Champagne &amp; Limousines" panose="020B0502020202020204" pitchFamily="34" charset="0"/>
                <a:ea typeface="Champagne &amp; Limousines" panose="020B0502020202020204" pitchFamily="34" charset="0"/>
              </a:rPr>
              <a:t>of exercise at work is that I can exercise </a:t>
            </a:r>
            <a:r>
              <a:rPr lang="en-US" altLang="ko-KR" sz="2800" dirty="0" smtClean="0">
                <a:solidFill>
                  <a:srgbClr val="595959"/>
                </a:solidFill>
                <a:latin typeface="Champagne &amp; Limousines" panose="020B0502020202020204" pitchFamily="34" charset="0"/>
                <a:ea typeface="Champagne &amp; Limousines" panose="020B0502020202020204" pitchFamily="34" charset="0"/>
              </a:rPr>
              <a:t>everyday </a:t>
            </a:r>
            <a:r>
              <a:rPr lang="en-US" altLang="ko-KR" sz="2800" dirty="0" smtClean="0">
                <a:solidFill>
                  <a:srgbClr val="B41018"/>
                </a:solidFill>
                <a:latin typeface="Champagne &amp; Limousines" panose="020B0502020202020204" pitchFamily="34" charset="0"/>
                <a:ea typeface="Champagne &amp; Limousines" panose="020B0502020202020204" pitchFamily="34" charset="0"/>
              </a:rPr>
              <a:t>regardless </a:t>
            </a:r>
            <a:r>
              <a:rPr lang="en-US" altLang="ko-KR" sz="2800" dirty="0">
                <a:solidFill>
                  <a:srgbClr val="B41018"/>
                </a:solidFill>
                <a:latin typeface="Champagne &amp; Limousines" panose="020B0502020202020204" pitchFamily="34" charset="0"/>
                <a:ea typeface="Champagne &amp; Limousines" panose="020B0502020202020204" pitchFamily="34" charset="0"/>
              </a:rPr>
              <a:t>of bad weather </a:t>
            </a:r>
            <a:r>
              <a:rPr lang="en-US" altLang="ko-KR" sz="2800" dirty="0" smtClean="0">
                <a:solidFill>
                  <a:srgbClr val="B41018"/>
                </a:solidFill>
                <a:latin typeface="Champagne &amp; Limousines" panose="020B0502020202020204" pitchFamily="34" charset="0"/>
                <a:ea typeface="Champagne &amp; Limousines" panose="020B0502020202020204" pitchFamily="34" charset="0"/>
              </a:rPr>
              <a:t>conditions</a:t>
            </a:r>
            <a:r>
              <a:rPr lang="en-US" altLang="ko-KR" sz="2800" dirty="0" smtClean="0">
                <a:solidFill>
                  <a:srgbClr val="595959"/>
                </a:solidFill>
                <a:latin typeface="Champagne &amp; Limousines" panose="020B0502020202020204" pitchFamily="34" charset="0"/>
                <a:ea typeface="Champagne &amp; Limousines" panose="020B0502020202020204" pitchFamily="34" charset="0"/>
              </a:rPr>
              <a:t>. [p8]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9732176" y="4259657"/>
            <a:ext cx="1137920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0" dirty="0" smtClean="0">
                <a:solidFill>
                  <a:schemeClr val="tx1">
                    <a:alpha val="7000"/>
                  </a:schemeClr>
                </a:solidFill>
                <a:latin typeface="Times New Roman" panose="02020603050405020304" pitchFamily="18" charset="0"/>
                <a:ea typeface="Champagne &amp; Limousines" panose="020B0502020202020204" pitchFamily="34" charset="0"/>
                <a:cs typeface="Times New Roman" panose="02020603050405020304" pitchFamily="18" charset="0"/>
              </a:rPr>
              <a:t>”</a:t>
            </a:r>
            <a:endParaRPr lang="ko-KR" altLang="en-US" sz="25000" dirty="0">
              <a:solidFill>
                <a:schemeClr val="tx1">
                  <a:alpha val="7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096000" y="3427766"/>
            <a:ext cx="5040313" cy="1384995"/>
          </a:xfrm>
          <a:prstGeom prst="rect">
            <a:avLst/>
          </a:prstGeom>
          <a:noFill/>
        </p:spPr>
        <p:txBody>
          <a:bodyPr wrap="square" lIns="288000" rIns="288000" rtlCol="0" anchor="t">
            <a:spAutoFit/>
          </a:bodyPr>
          <a:lstStyle/>
          <a:p>
            <a:pPr algn="r"/>
            <a:r>
              <a:rPr lang="en-US" altLang="ko-KR" sz="2800" dirty="0">
                <a:solidFill>
                  <a:srgbClr val="595959"/>
                </a:solidFill>
                <a:latin typeface="Champagne &amp; Limousines" panose="020B0502020202020204" pitchFamily="34" charset="0"/>
                <a:ea typeface="Champagne &amp; Limousines" panose="020B0502020202020204" pitchFamily="34" charset="0"/>
              </a:rPr>
              <a:t>As I stayed in the office, I regarded exercise </a:t>
            </a:r>
            <a:r>
              <a:rPr lang="en-US" altLang="ko-KR" sz="2800" dirty="0" smtClean="0">
                <a:solidFill>
                  <a:srgbClr val="595959"/>
                </a:solidFill>
                <a:latin typeface="Champagne &amp; Limousines" panose="020B0502020202020204" pitchFamily="34" charset="0"/>
                <a:ea typeface="Champagne &amp; Limousines" panose="020B0502020202020204" pitchFamily="34" charset="0"/>
              </a:rPr>
              <a:t>at work </a:t>
            </a:r>
            <a:r>
              <a:rPr lang="en-US" altLang="ko-KR" sz="2800" dirty="0">
                <a:solidFill>
                  <a:srgbClr val="595959"/>
                </a:solidFill>
                <a:latin typeface="Champagne &amp; Limousines" panose="020B0502020202020204" pitchFamily="34" charset="0"/>
                <a:ea typeface="Champagne &amp; Limousines" panose="020B0502020202020204" pitchFamily="34" charset="0"/>
              </a:rPr>
              <a:t>as </a:t>
            </a:r>
            <a:endParaRPr lang="en-US" altLang="ko-KR" sz="2800" dirty="0" smtClean="0">
              <a:solidFill>
                <a:srgbClr val="595959"/>
              </a:solidFill>
              <a:latin typeface="Champagne &amp; Limousines" panose="020B0502020202020204" pitchFamily="34" charset="0"/>
              <a:ea typeface="Champagne &amp; Limousines" panose="020B0502020202020204" pitchFamily="34" charset="0"/>
            </a:endParaRPr>
          </a:p>
          <a:p>
            <a:pPr algn="r"/>
            <a:r>
              <a:rPr lang="en-US" altLang="ko-KR" sz="2800" dirty="0" smtClean="0">
                <a:solidFill>
                  <a:srgbClr val="B41018"/>
                </a:solidFill>
                <a:latin typeface="Champagne &amp; Limousines" panose="020B0502020202020204" pitchFamily="34" charset="0"/>
                <a:ea typeface="Champagne &amp; Limousines" panose="020B0502020202020204" pitchFamily="34" charset="0"/>
              </a:rPr>
              <a:t>a </a:t>
            </a:r>
            <a:r>
              <a:rPr lang="en-US" altLang="ko-KR" sz="2800" dirty="0">
                <a:solidFill>
                  <a:srgbClr val="B41018"/>
                </a:solidFill>
                <a:latin typeface="Champagne &amp; Limousines" panose="020B0502020202020204" pitchFamily="34" charset="0"/>
                <a:ea typeface="Champagne &amp; Limousines" panose="020B0502020202020204" pitchFamily="34" charset="0"/>
              </a:rPr>
              <a:t>part of office </a:t>
            </a:r>
            <a:r>
              <a:rPr lang="en-US" altLang="ko-KR" sz="2800" dirty="0" smtClean="0">
                <a:solidFill>
                  <a:srgbClr val="B41018"/>
                </a:solidFill>
                <a:latin typeface="Champagne &amp; Limousines" panose="020B0502020202020204" pitchFamily="34" charset="0"/>
                <a:ea typeface="Champagne &amp; Limousines" panose="020B0502020202020204" pitchFamily="34" charset="0"/>
              </a:rPr>
              <a:t>activities</a:t>
            </a:r>
            <a:r>
              <a:rPr lang="en-US" altLang="ko-KR" sz="2800" dirty="0" smtClean="0">
                <a:solidFill>
                  <a:srgbClr val="595959"/>
                </a:solidFill>
                <a:latin typeface="Champagne &amp; Limousines" panose="020B0502020202020204" pitchFamily="34" charset="0"/>
                <a:ea typeface="Champagne &amp; Limousines" panose="020B0502020202020204" pitchFamily="34" charset="0"/>
              </a:rPr>
              <a:t>. [p13]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94696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340"/>
    </mc:Choice>
    <mc:Fallback xmlns="">
      <p:transition spd="slow" advTm="333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2.96296E-6 L -0.21589 -2.96296E-6 " pathEditMode="relative" rAng="0" ptsTypes="AA">
                                      <p:cBhvr>
                                        <p:cTn id="6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794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4" grpId="0">
        <p:bldAsOne/>
      </p:bldGraphic>
      <p:bldP spid="25" grpId="0"/>
      <p:bldP spid="26" grpId="0"/>
      <p:bldP spid="26" grpId="1"/>
      <p:bldP spid="27" grpId="0"/>
      <p:bldP spid="1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61" r="5555"/>
          <a:stretch/>
        </p:blipFill>
        <p:spPr>
          <a:xfrm>
            <a:off x="0" y="9842"/>
            <a:ext cx="12192000" cy="6848158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0" y="-42785"/>
            <a:ext cx="12219216" cy="6858000"/>
          </a:xfrm>
          <a:prstGeom prst="rect">
            <a:avLst/>
          </a:prstGeom>
          <a:solidFill>
            <a:schemeClr val="tx1">
              <a:alpha val="60000"/>
            </a:schemeClr>
          </a:solidFill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>
              <a:lnSpc>
                <a:spcPts val="5000"/>
              </a:lnSpc>
            </a:pPr>
            <a:endParaRPr lang="ko-KR" altLang="en-US" sz="2800" dirty="0" smtClean="0">
              <a:latin typeface="Champagne &amp; Limousines" panose="020B0502020202020204" pitchFamily="34" charset="0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722540" y="685876"/>
            <a:ext cx="3459984" cy="630000"/>
          </a:xfrm>
          <a:prstGeom prst="rect">
            <a:avLst/>
          </a:prstGeom>
          <a:solidFill>
            <a:srgbClr val="D17224"/>
          </a:solidFill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>
              <a:lnSpc>
                <a:spcPts val="5000"/>
              </a:lnSpc>
            </a:pPr>
            <a:endParaRPr lang="ko-KR" altLang="en-US" sz="2800" dirty="0" smtClean="0">
              <a:latin typeface="Champagne &amp; Limousines" panose="020B0502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22538" y="487240"/>
            <a:ext cx="10333919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6000" b="1" dirty="0" smtClean="0">
                <a:solidFill>
                  <a:schemeClr val="bg1"/>
                </a:solidFill>
                <a:latin typeface="Champagne &amp; Limousines" panose="020B0502020202020204" pitchFamily="34" charset="0"/>
                <a:ea typeface="Champagne &amp; Limousines" panose="020B0502020202020204" pitchFamily="34" charset="0"/>
              </a:rPr>
              <a:t>In Summary, </a:t>
            </a:r>
            <a:endParaRPr lang="ko-KR" altLang="en-US" sz="6000" b="1" dirty="0">
              <a:solidFill>
                <a:schemeClr val="bg1"/>
              </a:solidFill>
              <a:latin typeface="Champagne &amp; Limousines" panose="020B0502020202020204" pitchFamily="34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722538" y="577610"/>
            <a:ext cx="808975" cy="72178"/>
          </a:xfrm>
          <a:prstGeom prst="rect">
            <a:avLst/>
          </a:prstGeom>
          <a:solidFill>
            <a:srgbClr val="D17224"/>
          </a:solidFill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>
              <a:lnSpc>
                <a:spcPts val="5000"/>
              </a:lnSpc>
            </a:pPr>
            <a:endParaRPr lang="ko-KR" altLang="en-US" sz="2800" dirty="0" smtClean="0">
              <a:latin typeface="Champagne &amp; Limousines" panose="020B0502020202020204" pitchFamily="34" charset="0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4074289" y="1822933"/>
            <a:ext cx="4572000" cy="376023"/>
          </a:xfrm>
          <a:prstGeom prst="rect">
            <a:avLst/>
          </a:prstGeom>
          <a:solidFill>
            <a:srgbClr val="D17224"/>
          </a:solidFill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>
              <a:lnSpc>
                <a:spcPts val="5000"/>
              </a:lnSpc>
            </a:pPr>
            <a:endParaRPr lang="ko-KR" altLang="en-US" sz="2800" dirty="0" smtClean="0">
              <a:latin typeface="Champagne &amp; Limousines" panose="020B0502020202020204" pitchFamily="34" charset="0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082901" y="1628775"/>
            <a:ext cx="10080625" cy="1754326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Champagne &amp; Limousines" panose="020B0502020202020204" pitchFamily="34" charset="0"/>
                <a:ea typeface="Champagne &amp; Limousines" panose="020B0502020202020204" pitchFamily="34" charset="0"/>
              </a:rPr>
              <a:t>Participants were positively motivated to use the elliptical trainer, even though the motivation slightly decreased and task load somewhat increased over time. 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4949877" y="3953182"/>
            <a:ext cx="2168553" cy="376023"/>
          </a:xfrm>
          <a:prstGeom prst="rect">
            <a:avLst/>
          </a:prstGeom>
          <a:solidFill>
            <a:srgbClr val="D17224"/>
          </a:solidFill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>
              <a:lnSpc>
                <a:spcPts val="5000"/>
              </a:lnSpc>
            </a:pPr>
            <a:endParaRPr lang="ko-KR" altLang="en-US" sz="2800" dirty="0" smtClean="0">
              <a:latin typeface="Champagne &amp; Limousines" panose="020B0502020202020204" pitchFamily="34" charset="0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082900" y="3789363"/>
            <a:ext cx="10080625" cy="1754326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Champagne &amp; Limousines" panose="020B0502020202020204" pitchFamily="34" charset="0"/>
                <a:ea typeface="Champagne &amp; Limousines" panose="020B0502020202020204" pitchFamily="34" charset="0"/>
              </a:rPr>
              <a:t>Elliptical </a:t>
            </a:r>
            <a:r>
              <a:rPr lang="en-US" altLang="ko-KR" sz="3600" dirty="0">
                <a:solidFill>
                  <a:schemeClr val="bg1"/>
                </a:solidFill>
                <a:latin typeface="Champagne &amp; Limousines" panose="020B0502020202020204" pitchFamily="34" charset="0"/>
                <a:ea typeface="Champagne &amp; Limousines" panose="020B0502020202020204" pitchFamily="34" charset="0"/>
              </a:rPr>
              <a:t>workout gave light intensity of exertion, and </a:t>
            </a:r>
            <a:r>
              <a:rPr lang="en-US" altLang="ko-KR" sz="3600" dirty="0" smtClean="0">
                <a:solidFill>
                  <a:schemeClr val="bg1"/>
                </a:solidFill>
                <a:latin typeface="Champagne &amp; Limousines" panose="020B0502020202020204" pitchFamily="34" charset="0"/>
                <a:ea typeface="Champagne &amp; Limousines" panose="020B0502020202020204" pitchFamily="34" charset="0"/>
              </a:rPr>
              <a:t>there was both </a:t>
            </a:r>
            <a:r>
              <a:rPr lang="en-US" altLang="ko-KR" sz="3600" dirty="0">
                <a:solidFill>
                  <a:schemeClr val="bg1"/>
                </a:solidFill>
                <a:latin typeface="Champagne &amp; Limousines" panose="020B0502020202020204" pitchFamily="34" charset="0"/>
                <a:ea typeface="Champagne &amp; Limousines" panose="020B0502020202020204" pitchFamily="34" charset="0"/>
              </a:rPr>
              <a:t>pros and cons of using </a:t>
            </a:r>
            <a:r>
              <a:rPr lang="en-US" altLang="ko-KR" sz="3600" dirty="0" smtClean="0">
                <a:solidFill>
                  <a:schemeClr val="bg1"/>
                </a:solidFill>
                <a:latin typeface="Champagne &amp; Limousines" panose="020B0502020202020204" pitchFamily="34" charset="0"/>
                <a:ea typeface="Champagne &amp; Limousines" panose="020B0502020202020204" pitchFamily="34" charset="0"/>
              </a:rPr>
              <a:t>the workplace </a:t>
            </a:r>
            <a:r>
              <a:rPr lang="en-US" altLang="ko-KR" sz="3600" dirty="0">
                <a:solidFill>
                  <a:schemeClr val="bg1"/>
                </a:solidFill>
                <a:latin typeface="Champagne &amp; Limousines" panose="020B0502020202020204" pitchFamily="34" charset="0"/>
                <a:ea typeface="Champagne &amp; Limousines" panose="020B0502020202020204" pitchFamily="34" charset="0"/>
              </a:rPr>
              <a:t>as an exercise </a:t>
            </a:r>
            <a:r>
              <a:rPr lang="en-US" altLang="ko-KR" sz="3600" dirty="0" smtClean="0">
                <a:solidFill>
                  <a:schemeClr val="bg1"/>
                </a:solidFill>
                <a:latin typeface="Champagne &amp; Limousines" panose="020B0502020202020204" pitchFamily="34" charset="0"/>
                <a:ea typeface="Champagne &amp; Limousines" panose="020B0502020202020204" pitchFamily="34" charset="0"/>
              </a:rPr>
              <a:t>setting.</a:t>
            </a:r>
            <a:endParaRPr lang="ko-KR" altLang="en-US" sz="3600" dirty="0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46514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753"/>
    </mc:Choice>
    <mc:Fallback xmlns="">
      <p:transition spd="slow" advTm="187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74" b="5945"/>
          <a:stretch/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sp>
        <p:nvSpPr>
          <p:cNvPr id="30" name="직사각형 29"/>
          <p:cNvSpPr/>
          <p:nvPr/>
        </p:nvSpPr>
        <p:spPr>
          <a:xfrm>
            <a:off x="1" y="0"/>
            <a:ext cx="12192001" cy="6858000"/>
          </a:xfrm>
          <a:prstGeom prst="rect">
            <a:avLst/>
          </a:prstGeom>
          <a:solidFill>
            <a:schemeClr val="tx1">
              <a:alpha val="60000"/>
            </a:schemeClr>
          </a:solidFill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>
              <a:lnSpc>
                <a:spcPts val="5000"/>
              </a:lnSpc>
            </a:pPr>
            <a:endParaRPr lang="ko-KR" altLang="en-US" sz="2800" dirty="0" smtClean="0">
              <a:latin typeface="Champagne &amp; Limousines" panose="020B0502020202020204" pitchFamily="34" charset="0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708547" y="728661"/>
            <a:ext cx="3220358" cy="630000"/>
          </a:xfrm>
          <a:prstGeom prst="rect">
            <a:avLst/>
          </a:prstGeom>
          <a:solidFill>
            <a:srgbClr val="00B050"/>
          </a:solidFill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>
              <a:lnSpc>
                <a:spcPts val="5000"/>
              </a:lnSpc>
            </a:pPr>
            <a:endParaRPr lang="ko-KR" altLang="en-US" sz="2800" dirty="0" smtClean="0">
              <a:latin typeface="Champagne &amp; Limousines" panose="020B0502020202020204" pitchFamily="3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95325" y="530025"/>
            <a:ext cx="10333919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6000" b="1" dirty="0" smtClean="0">
                <a:solidFill>
                  <a:schemeClr val="bg1"/>
                </a:solidFill>
                <a:latin typeface="Champagne &amp; Limousines" panose="020B0502020202020204" pitchFamily="34" charset="0"/>
                <a:ea typeface="Champagne &amp; Limousines" panose="020B0502020202020204" pitchFamily="34" charset="0"/>
              </a:rPr>
              <a:t>Sedentary</a:t>
            </a:r>
            <a:r>
              <a:rPr lang="en-US" altLang="ko-KR" sz="6000" b="1" dirty="0" smtClean="0">
                <a:solidFill>
                  <a:sysClr val="windowText" lastClr="000000"/>
                </a:solidFill>
                <a:latin typeface="Champagne &amp; Limousines" panose="020B0502020202020204" pitchFamily="34" charset="0"/>
                <a:ea typeface="Champagne &amp; Limousines" panose="020B0502020202020204" pitchFamily="34" charset="0"/>
              </a:rPr>
              <a:t> </a:t>
            </a:r>
            <a:r>
              <a:rPr lang="en-US" altLang="ko-KR" sz="6000" b="1" dirty="0" smtClean="0">
                <a:solidFill>
                  <a:schemeClr val="bg1"/>
                </a:solidFill>
                <a:latin typeface="Champagne &amp; Limousines" panose="020B0502020202020204" pitchFamily="34" charset="0"/>
                <a:ea typeface="Champagne &amp; Limousines" panose="020B0502020202020204" pitchFamily="34" charset="0"/>
              </a:rPr>
              <a:t>Work</a:t>
            </a:r>
            <a:endParaRPr lang="ko-KR" altLang="en-US" sz="6000" b="1" dirty="0">
              <a:solidFill>
                <a:schemeClr val="bg1"/>
              </a:solidFill>
              <a:latin typeface="Champagne &amp; Limousines" panose="020B0502020202020204" pitchFamily="34" charset="0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695325" y="620395"/>
            <a:ext cx="808975" cy="72178"/>
          </a:xfrm>
          <a:prstGeom prst="rect">
            <a:avLst/>
          </a:prstGeom>
          <a:solidFill>
            <a:srgbClr val="00B050"/>
          </a:solidFill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>
              <a:lnSpc>
                <a:spcPts val="5000"/>
              </a:lnSpc>
            </a:pPr>
            <a:endParaRPr lang="ko-KR" altLang="en-US" sz="2800" dirty="0" smtClean="0">
              <a:latin typeface="Champagne &amp; Limousines" panose="020B0502020202020204" pitchFamily="34" charset="0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3707831" y="1651991"/>
            <a:ext cx="4776453" cy="4297959"/>
            <a:chOff x="1055688" y="1651991"/>
            <a:chExt cx="4776453" cy="4297959"/>
          </a:xfrm>
        </p:grpSpPr>
        <p:graphicFrame>
          <p:nvGraphicFramePr>
            <p:cNvPr id="5" name="차트 4"/>
            <p:cNvGraphicFramePr/>
            <p:nvPr>
              <p:extLst>
                <p:ext uri="{D42A27DB-BD31-4B8C-83A1-F6EECF244321}">
                  <p14:modId xmlns:p14="http://schemas.microsoft.com/office/powerpoint/2010/main" val="2175650346"/>
                </p:ext>
              </p:extLst>
            </p:nvPr>
          </p:nvGraphicFramePr>
          <p:xfrm>
            <a:off x="1055688" y="1651991"/>
            <a:ext cx="4776453" cy="4297959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  <p:pic>
          <p:nvPicPr>
            <p:cNvPr id="38" name="그림 3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4729" y="4425391"/>
              <a:ext cx="559469" cy="645543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94411" y="4479122"/>
              <a:ext cx="708234" cy="591812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30488" y="4564373"/>
              <a:ext cx="755722" cy="506561"/>
            </a:xfrm>
            <a:prstGeom prst="rect">
              <a:avLst/>
            </a:prstGeom>
          </p:spPr>
        </p:pic>
      </p:grpSp>
      <p:grpSp>
        <p:nvGrpSpPr>
          <p:cNvPr id="14" name="그룹 13"/>
          <p:cNvGrpSpPr/>
          <p:nvPr/>
        </p:nvGrpSpPr>
        <p:grpSpPr>
          <a:xfrm>
            <a:off x="6273653" y="1651991"/>
            <a:ext cx="4776453" cy="4297959"/>
            <a:chOff x="11129750" y="1651991"/>
            <a:chExt cx="4776453" cy="4297959"/>
          </a:xfrm>
        </p:grpSpPr>
        <p:graphicFrame>
          <p:nvGraphicFramePr>
            <p:cNvPr id="58" name="차트 57"/>
            <p:cNvGraphicFramePr/>
            <p:nvPr>
              <p:extLst>
                <p:ext uri="{D42A27DB-BD31-4B8C-83A1-F6EECF244321}">
                  <p14:modId xmlns:p14="http://schemas.microsoft.com/office/powerpoint/2010/main" val="1265249405"/>
                </p:ext>
              </p:extLst>
            </p:nvPr>
          </p:nvGraphicFramePr>
          <p:xfrm>
            <a:off x="11129750" y="1651991"/>
            <a:ext cx="4776453" cy="4297959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9"/>
            </a:graphicData>
          </a:graphic>
        </p:graphicFrame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619920" y="4425391"/>
              <a:ext cx="387326" cy="645543"/>
            </a:xfrm>
            <a:prstGeom prst="rect">
              <a:avLst/>
            </a:prstGeom>
          </p:spPr>
        </p:pic>
        <p:pic>
          <p:nvPicPr>
            <p:cNvPr id="59" name="그림 58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102058" y="4425391"/>
              <a:ext cx="391238" cy="645543"/>
            </a:xfrm>
            <a:prstGeom prst="rect">
              <a:avLst/>
            </a:prstGeom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879678" y="4425391"/>
              <a:ext cx="304459" cy="645543"/>
            </a:xfrm>
            <a:prstGeom prst="rect">
              <a:avLst/>
            </a:prstGeom>
          </p:spPr>
        </p:pic>
      </p:grpSp>
      <p:grpSp>
        <p:nvGrpSpPr>
          <p:cNvPr id="4" name="그룹 3"/>
          <p:cNvGrpSpPr/>
          <p:nvPr/>
        </p:nvGrpSpPr>
        <p:grpSpPr>
          <a:xfrm>
            <a:off x="4096291" y="1721960"/>
            <a:ext cx="3024092" cy="1545899"/>
            <a:chOff x="4096291" y="1721960"/>
            <a:chExt cx="3024092" cy="1545899"/>
          </a:xfrm>
        </p:grpSpPr>
        <p:grpSp>
          <p:nvGrpSpPr>
            <p:cNvPr id="61" name="그룹 60"/>
            <p:cNvGrpSpPr/>
            <p:nvPr/>
          </p:nvGrpSpPr>
          <p:grpSpPr>
            <a:xfrm flipH="1">
              <a:off x="4282336" y="1721960"/>
              <a:ext cx="1073156" cy="1072800"/>
              <a:chOff x="9219501" y="2414014"/>
              <a:chExt cx="975597" cy="975273"/>
            </a:xfrm>
          </p:grpSpPr>
          <p:sp>
            <p:nvSpPr>
              <p:cNvPr id="62" name="타원 61"/>
              <p:cNvSpPr/>
              <p:nvPr/>
            </p:nvSpPr>
            <p:spPr>
              <a:xfrm>
                <a:off x="9219501" y="2414014"/>
                <a:ext cx="975597" cy="975273"/>
              </a:xfrm>
              <a:prstGeom prst="ellipse">
                <a:avLst/>
              </a:prstGeom>
              <a:solidFill>
                <a:srgbClr val="1077A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63" name="그림 62"/>
              <p:cNvPicPr>
                <a:picLocks noChangeAspect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494463" y="2560811"/>
                <a:ext cx="425681" cy="682005"/>
              </a:xfrm>
              <a:prstGeom prst="rect">
                <a:avLst/>
              </a:prstGeom>
            </p:spPr>
          </p:pic>
        </p:grpSp>
        <p:grpSp>
          <p:nvGrpSpPr>
            <p:cNvPr id="64" name="그룹 63"/>
            <p:cNvGrpSpPr/>
            <p:nvPr/>
          </p:nvGrpSpPr>
          <p:grpSpPr>
            <a:xfrm flipH="1">
              <a:off x="5355492" y="2246207"/>
              <a:ext cx="1764891" cy="380832"/>
              <a:chOff x="8709454" y="2891620"/>
              <a:chExt cx="1458588" cy="314737"/>
            </a:xfrm>
          </p:grpSpPr>
          <p:cxnSp>
            <p:nvCxnSpPr>
              <p:cNvPr id="65" name="직선 연결선 64"/>
              <p:cNvCxnSpPr/>
              <p:nvPr/>
            </p:nvCxnSpPr>
            <p:spPr>
              <a:xfrm flipV="1">
                <a:off x="8709454" y="2891620"/>
                <a:ext cx="346211" cy="314737"/>
              </a:xfrm>
              <a:prstGeom prst="line">
                <a:avLst/>
              </a:prstGeom>
              <a:ln w="57150">
                <a:solidFill>
                  <a:srgbClr val="1077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직선 연결선 65"/>
              <p:cNvCxnSpPr>
                <a:endCxn id="62" idx="2"/>
              </p:cNvCxnSpPr>
              <p:nvPr/>
            </p:nvCxnSpPr>
            <p:spPr>
              <a:xfrm>
                <a:off x="9041265" y="2896184"/>
                <a:ext cx="1126777" cy="5480"/>
              </a:xfrm>
              <a:prstGeom prst="line">
                <a:avLst/>
              </a:prstGeom>
              <a:ln w="57150">
                <a:solidFill>
                  <a:srgbClr val="1077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7" name="TextBox 66"/>
            <p:cNvSpPr txBox="1"/>
            <p:nvPr/>
          </p:nvSpPr>
          <p:spPr>
            <a:xfrm flipH="1">
              <a:off x="4096291" y="2709244"/>
              <a:ext cx="1434381" cy="5586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 smtClean="0">
                  <a:solidFill>
                    <a:schemeClr val="bg1"/>
                  </a:solidFill>
                  <a:latin typeface="Champagne &amp; Limousines" panose="020B0502020202020204" pitchFamily="34" charset="0"/>
                  <a:ea typeface="Champagne &amp; Limousines" panose="020B0502020202020204" pitchFamily="34" charset="0"/>
                </a:rPr>
                <a:t>Obesity</a:t>
              </a: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1924985" y="3149448"/>
            <a:ext cx="5056125" cy="1950928"/>
            <a:chOff x="1924985" y="3149448"/>
            <a:chExt cx="5056125" cy="1950928"/>
          </a:xfrm>
        </p:grpSpPr>
        <p:grpSp>
          <p:nvGrpSpPr>
            <p:cNvPr id="68" name="그룹 67"/>
            <p:cNvGrpSpPr/>
            <p:nvPr/>
          </p:nvGrpSpPr>
          <p:grpSpPr>
            <a:xfrm flipH="1">
              <a:off x="3203998" y="3149448"/>
              <a:ext cx="1073156" cy="1072800"/>
              <a:chOff x="10407082" y="3696192"/>
              <a:chExt cx="975598" cy="975273"/>
            </a:xfrm>
          </p:grpSpPr>
          <p:sp>
            <p:nvSpPr>
              <p:cNvPr id="69" name="타원 68"/>
              <p:cNvSpPr/>
              <p:nvPr/>
            </p:nvSpPr>
            <p:spPr>
              <a:xfrm>
                <a:off x="10407082" y="3696192"/>
                <a:ext cx="975598" cy="975273"/>
              </a:xfrm>
              <a:prstGeom prst="ellipse">
                <a:avLst/>
              </a:prstGeom>
              <a:solidFill>
                <a:srgbClr val="1077A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70" name="그림 69"/>
              <p:cNvPicPr>
                <a:picLocks noChangeAspect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671465" y="3842990"/>
                <a:ext cx="446831" cy="682005"/>
              </a:xfrm>
              <a:prstGeom prst="rect">
                <a:avLst/>
              </a:prstGeom>
            </p:spPr>
          </p:pic>
        </p:grpSp>
        <p:cxnSp>
          <p:nvCxnSpPr>
            <p:cNvPr id="71" name="직선 연결선 70"/>
            <p:cNvCxnSpPr>
              <a:endCxn id="69" idx="2"/>
            </p:cNvCxnSpPr>
            <p:nvPr/>
          </p:nvCxnSpPr>
          <p:spPr>
            <a:xfrm flipH="1">
              <a:off x="4277153" y="3685848"/>
              <a:ext cx="2703957" cy="0"/>
            </a:xfrm>
            <a:prstGeom prst="line">
              <a:avLst/>
            </a:prstGeom>
            <a:ln w="57150">
              <a:solidFill>
                <a:srgbClr val="1077A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TextBox 71"/>
            <p:cNvSpPr txBox="1"/>
            <p:nvPr/>
          </p:nvSpPr>
          <p:spPr>
            <a:xfrm flipH="1">
              <a:off x="1924985" y="4094869"/>
              <a:ext cx="3623247" cy="10055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 smtClean="0">
                  <a:solidFill>
                    <a:schemeClr val="bg1"/>
                  </a:solidFill>
                  <a:latin typeface="Champagne &amp; Limousines" panose="020B0502020202020204" pitchFamily="34" charset="0"/>
                  <a:ea typeface="Champagne &amp; Limousines" panose="020B0502020202020204" pitchFamily="34" charset="0"/>
                </a:rPr>
                <a:t>Cardiovascular problem</a:t>
              </a: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1067906" y="4576935"/>
            <a:ext cx="6192850" cy="1548153"/>
            <a:chOff x="1067906" y="4576935"/>
            <a:chExt cx="6192850" cy="1548153"/>
          </a:xfrm>
        </p:grpSpPr>
        <p:grpSp>
          <p:nvGrpSpPr>
            <p:cNvPr id="73" name="그룹 72"/>
            <p:cNvGrpSpPr/>
            <p:nvPr/>
          </p:nvGrpSpPr>
          <p:grpSpPr>
            <a:xfrm flipH="1">
              <a:off x="1703556" y="4576935"/>
              <a:ext cx="1073156" cy="1072800"/>
              <a:chOff x="11695649" y="4835007"/>
              <a:chExt cx="975597" cy="975273"/>
            </a:xfrm>
          </p:grpSpPr>
          <p:sp>
            <p:nvSpPr>
              <p:cNvPr id="74" name="타원 73"/>
              <p:cNvSpPr/>
              <p:nvPr/>
            </p:nvSpPr>
            <p:spPr>
              <a:xfrm>
                <a:off x="11695649" y="4835007"/>
                <a:ext cx="975597" cy="975273"/>
              </a:xfrm>
              <a:prstGeom prst="ellipse">
                <a:avLst/>
              </a:prstGeom>
              <a:solidFill>
                <a:srgbClr val="1077A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75" name="그림 74"/>
              <p:cNvPicPr>
                <a:picLocks noChangeAspect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940544" y="4981806"/>
                <a:ext cx="485812" cy="682006"/>
              </a:xfrm>
              <a:prstGeom prst="rect">
                <a:avLst/>
              </a:prstGeom>
            </p:spPr>
          </p:pic>
        </p:grpSp>
        <p:grpSp>
          <p:nvGrpSpPr>
            <p:cNvPr id="76" name="그룹 75"/>
            <p:cNvGrpSpPr/>
            <p:nvPr/>
          </p:nvGrpSpPr>
          <p:grpSpPr>
            <a:xfrm flipH="1">
              <a:off x="2776712" y="4605075"/>
              <a:ext cx="4484044" cy="508448"/>
              <a:chOff x="8593443" y="4841097"/>
              <a:chExt cx="3705822" cy="420205"/>
            </a:xfrm>
          </p:grpSpPr>
          <p:cxnSp>
            <p:nvCxnSpPr>
              <p:cNvPr id="77" name="직선 연결선 76"/>
              <p:cNvCxnSpPr/>
              <p:nvPr/>
            </p:nvCxnSpPr>
            <p:spPr>
              <a:xfrm>
                <a:off x="8593443" y="4841097"/>
                <a:ext cx="462222" cy="420202"/>
              </a:xfrm>
              <a:prstGeom prst="line">
                <a:avLst/>
              </a:prstGeom>
              <a:ln w="57150">
                <a:solidFill>
                  <a:srgbClr val="1077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직선 연결선 77"/>
              <p:cNvCxnSpPr>
                <a:endCxn id="74" idx="2"/>
              </p:cNvCxnSpPr>
              <p:nvPr/>
            </p:nvCxnSpPr>
            <p:spPr>
              <a:xfrm flipV="1">
                <a:off x="9041264" y="5261149"/>
                <a:ext cx="3258001" cy="153"/>
              </a:xfrm>
              <a:prstGeom prst="line">
                <a:avLst/>
              </a:prstGeom>
              <a:ln w="57150">
                <a:solidFill>
                  <a:srgbClr val="1077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9" name="TextBox 78"/>
            <p:cNvSpPr txBox="1"/>
            <p:nvPr/>
          </p:nvSpPr>
          <p:spPr>
            <a:xfrm flipH="1">
              <a:off x="1067906" y="5566473"/>
              <a:ext cx="2282559" cy="5586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 smtClean="0">
                  <a:solidFill>
                    <a:schemeClr val="bg1"/>
                  </a:solidFill>
                  <a:latin typeface="Champagne &amp; Limousines" panose="020B0502020202020204" pitchFamily="34" charset="0"/>
                  <a:ea typeface="Champagne &amp; Limousines" panose="020B0502020202020204" pitchFamily="34" charset="0"/>
                </a:rPr>
                <a:t>Diabetes</a:t>
              </a:r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6197694" y="1655166"/>
            <a:ext cx="4566503" cy="4010025"/>
            <a:chOff x="6197694" y="1655166"/>
            <a:chExt cx="4566503" cy="4010025"/>
          </a:xfrm>
        </p:grpSpPr>
        <p:graphicFrame>
          <p:nvGraphicFramePr>
            <p:cNvPr id="35" name="차트 34"/>
            <p:cNvGraphicFramePr/>
            <p:nvPr>
              <p:extLst>
                <p:ext uri="{D42A27DB-BD31-4B8C-83A1-F6EECF244321}">
                  <p14:modId xmlns:p14="http://schemas.microsoft.com/office/powerpoint/2010/main" val="1139349525"/>
                </p:ext>
              </p:extLst>
            </p:nvPr>
          </p:nvGraphicFramePr>
          <p:xfrm>
            <a:off x="6197694" y="1655166"/>
            <a:ext cx="4566503" cy="4010025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6"/>
            </a:graphicData>
          </a:graphic>
        </p:graphicFrame>
        <p:pic>
          <p:nvPicPr>
            <p:cNvPr id="39" name="그림 38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33288" y="2018827"/>
              <a:ext cx="429653" cy="708927"/>
            </a:xfrm>
            <a:prstGeom prst="rect">
              <a:avLst/>
            </a:prstGeom>
          </p:spPr>
        </p:pic>
        <p:pic>
          <p:nvPicPr>
            <p:cNvPr id="56" name="그림 5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78375" y="2907440"/>
              <a:ext cx="1190549" cy="1373713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2142391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1253"/>
    </mc:Choice>
    <mc:Fallback xmlns="">
      <p:transition spd="slow" advTm="712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33333E-6 L -0.24844 3.33333E-6 " pathEditMode="relative" rAng="0" ptsTypes="AA">
                                      <p:cBhvr>
                                        <p:cTn id="15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422" y="0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3.7037E-6 L -0.42135 3.7037E-6 " pathEditMode="relative" rAng="0" ptsTypes="AA">
                                      <p:cBhvr>
                                        <p:cTn id="25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068" y="0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2135 3.7037E-6 L -1.66667E-6 7.40741E-7 " pathEditMode="relative" rAng="0" ptsTypes="AA">
                                      <p:cBhvr>
                                        <p:cTn id="32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591" y="-301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750"/>
                            </p:stCondLst>
                            <p:childTnLst>
                              <p:par>
                                <p:cTn id="3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695324" y="728661"/>
            <a:ext cx="3598883" cy="630000"/>
          </a:xfrm>
          <a:prstGeom prst="rect">
            <a:avLst/>
          </a:prstGeom>
          <a:solidFill>
            <a:srgbClr val="595959"/>
          </a:solidFill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>
              <a:lnSpc>
                <a:spcPts val="5000"/>
              </a:lnSpc>
            </a:pPr>
            <a:endParaRPr lang="ko-KR" altLang="en-US" sz="2800" dirty="0" smtClean="0">
              <a:latin typeface="Champagne &amp; Limousines" panose="020B0502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95325" y="530025"/>
            <a:ext cx="10333919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6000" b="1" dirty="0" smtClean="0">
                <a:solidFill>
                  <a:schemeClr val="bg1"/>
                </a:solidFill>
                <a:latin typeface="Champagne &amp; Limousines" panose="020B0502020202020204" pitchFamily="34" charset="0"/>
              </a:rPr>
              <a:t>Implications</a:t>
            </a:r>
            <a:endParaRPr lang="ko-KR" altLang="en-US" sz="6000" b="1" dirty="0">
              <a:solidFill>
                <a:schemeClr val="bg1"/>
              </a:solidFill>
              <a:latin typeface="Champagne &amp; Limousines" panose="020B0502020202020204" pitchFamily="34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95325" y="620395"/>
            <a:ext cx="808975" cy="72178"/>
          </a:xfrm>
          <a:prstGeom prst="rect">
            <a:avLst/>
          </a:prstGeom>
          <a:solidFill>
            <a:srgbClr val="595959"/>
          </a:solidFill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>
              <a:lnSpc>
                <a:spcPts val="5000"/>
              </a:lnSpc>
            </a:pPr>
            <a:endParaRPr lang="ko-KR" altLang="en-US" sz="2800" dirty="0" smtClean="0">
              <a:latin typeface="Champagne &amp; Limousines" panose="020B0502020202020204" pitchFamily="34" charset="0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6377650" y="1628110"/>
            <a:ext cx="4758663" cy="4322505"/>
            <a:chOff x="2957337" y="1628110"/>
            <a:chExt cx="4758663" cy="4322505"/>
          </a:xfrm>
        </p:grpSpPr>
        <p:sp>
          <p:nvSpPr>
            <p:cNvPr id="15" name="직사각형 14"/>
            <p:cNvSpPr/>
            <p:nvPr/>
          </p:nvSpPr>
          <p:spPr>
            <a:xfrm>
              <a:off x="2957338" y="1628110"/>
              <a:ext cx="4758662" cy="4322505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en-US" altLang="ko-KR" sz="3200" dirty="0">
                <a:latin typeface="Champagne &amp; Limousines" panose="020B0502020202020204" pitchFamily="34" charset="0"/>
                <a:ea typeface="Champagne &amp; Limousines" panose="020B0502020202020204" pitchFamily="34" charset="0"/>
              </a:endParaRP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2957337" y="3789363"/>
              <a:ext cx="4758663" cy="1938992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pPr lvl="0" algn="ctr"/>
              <a:r>
                <a:rPr lang="en-US" altLang="ko-KR" sz="4000" dirty="0" smtClean="0">
                  <a:solidFill>
                    <a:schemeClr val="bg1"/>
                  </a:solidFill>
                  <a:latin typeface="Champagne &amp; Limousines" panose="020B0502020202020204" pitchFamily="34" charset="0"/>
                </a:rPr>
                <a:t>Interactions </a:t>
              </a:r>
            </a:p>
            <a:p>
              <a:pPr lvl="0" algn="ctr"/>
              <a:r>
                <a:rPr lang="en-US" altLang="ko-KR" sz="4000" dirty="0">
                  <a:solidFill>
                    <a:schemeClr val="bg1"/>
                  </a:solidFill>
                  <a:latin typeface="Champagne &amp; Limousines" panose="020B0502020202020204" pitchFamily="34" charset="0"/>
                </a:rPr>
                <a:t>t</a:t>
              </a:r>
              <a:r>
                <a:rPr lang="en-US" altLang="ko-KR" sz="4000" dirty="0" smtClean="0">
                  <a:solidFill>
                    <a:schemeClr val="bg1"/>
                  </a:solidFill>
                  <a:latin typeface="Champagne &amp; Limousines" panose="020B0502020202020204" pitchFamily="34" charset="0"/>
                </a:rPr>
                <a:t>hrough</a:t>
              </a:r>
            </a:p>
            <a:p>
              <a:pPr lvl="0" algn="ctr"/>
              <a:r>
                <a:rPr lang="en-US" altLang="ko-KR" sz="4000" dirty="0" smtClean="0">
                  <a:solidFill>
                    <a:schemeClr val="bg1"/>
                  </a:solidFill>
                  <a:latin typeface="Champagne &amp; Limousines" panose="020B0502020202020204" pitchFamily="34" charset="0"/>
                </a:rPr>
                <a:t> active workstations</a:t>
              </a:r>
              <a:endParaRPr lang="en-US" altLang="ko-KR" sz="4000" dirty="0">
                <a:solidFill>
                  <a:schemeClr val="bg1"/>
                </a:solidFill>
                <a:latin typeface="Champagne &amp; Limousines" panose="020B0502020202020204" pitchFamily="34" charset="0"/>
              </a:endParaRPr>
            </a:p>
          </p:txBody>
        </p:sp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19059" y="2059282"/>
              <a:ext cx="2343595" cy="1356818"/>
            </a:xfrm>
            <a:prstGeom prst="rect">
              <a:avLst/>
            </a:prstGeom>
          </p:spPr>
        </p:pic>
      </p:grpSp>
      <p:grpSp>
        <p:nvGrpSpPr>
          <p:cNvPr id="2" name="그룹 1"/>
          <p:cNvGrpSpPr/>
          <p:nvPr/>
        </p:nvGrpSpPr>
        <p:grpSpPr>
          <a:xfrm>
            <a:off x="1055688" y="1628110"/>
            <a:ext cx="4758662" cy="4322505"/>
            <a:chOff x="1055688" y="1628110"/>
            <a:chExt cx="4758662" cy="4322505"/>
          </a:xfrm>
        </p:grpSpPr>
        <p:sp>
          <p:nvSpPr>
            <p:cNvPr id="10" name="직사각형 9"/>
            <p:cNvSpPr/>
            <p:nvPr/>
          </p:nvSpPr>
          <p:spPr>
            <a:xfrm>
              <a:off x="1055688" y="1628110"/>
              <a:ext cx="4758662" cy="4322505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en-US" altLang="ko-KR" sz="3200" dirty="0">
                <a:latin typeface="Champagne &amp; Limousines" panose="020B0502020202020204" pitchFamily="34" charset="0"/>
                <a:ea typeface="Champagne &amp; Limousines" panose="020B0502020202020204" pitchFamily="34" charset="0"/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1055688" y="3789363"/>
              <a:ext cx="4758661" cy="1938992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pPr lvl="0" algn="ctr"/>
              <a:r>
                <a:rPr lang="en-US" altLang="ko-KR" sz="4000" dirty="0" smtClean="0">
                  <a:solidFill>
                    <a:schemeClr val="bg1"/>
                  </a:solidFill>
                  <a:latin typeface="Champagne &amp; Limousines" panose="020B0502020202020204" pitchFamily="34" charset="0"/>
                </a:rPr>
                <a:t>Selective health intervention depending on work contexts </a:t>
              </a:r>
              <a:endParaRPr lang="en-US" altLang="ko-KR" sz="4000" dirty="0">
                <a:solidFill>
                  <a:schemeClr val="bg1"/>
                </a:solidFill>
                <a:latin typeface="Champagne &amp; Limousines" panose="020B0502020202020204" pitchFamily="34" charset="0"/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>
              <a:off x="2350977" y="1864598"/>
              <a:ext cx="2186040" cy="1831193"/>
              <a:chOff x="5895132" y="2529376"/>
              <a:chExt cx="2186040" cy="1831193"/>
            </a:xfrm>
          </p:grpSpPr>
          <p:pic>
            <p:nvPicPr>
              <p:cNvPr id="30" name="그림 29"/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4544"/>
              <a:stretch/>
            </p:blipFill>
            <p:spPr>
              <a:xfrm>
                <a:off x="6650319" y="3245530"/>
                <a:ext cx="1430853" cy="1001142"/>
              </a:xfrm>
              <a:prstGeom prst="rect">
                <a:avLst/>
              </a:prstGeom>
            </p:spPr>
          </p:pic>
          <p:pic>
            <p:nvPicPr>
              <p:cNvPr id="31" name="그림 30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95132" y="2529376"/>
                <a:ext cx="1136033" cy="1233472"/>
              </a:xfrm>
              <a:prstGeom prst="rect">
                <a:avLst/>
              </a:prstGeom>
            </p:spPr>
          </p:pic>
          <p:sp>
            <p:nvSpPr>
              <p:cNvPr id="32" name="원형 화살표 31"/>
              <p:cNvSpPr/>
              <p:nvPr/>
            </p:nvSpPr>
            <p:spPr>
              <a:xfrm rot="4838287">
                <a:off x="6684059" y="2645885"/>
                <a:ext cx="983343" cy="848521"/>
              </a:xfrm>
              <a:prstGeom prst="circularArrow">
                <a:avLst>
                  <a:gd name="adj1" fmla="val 10019"/>
                  <a:gd name="adj2" fmla="val 1191573"/>
                  <a:gd name="adj3" fmla="val 16415380"/>
                  <a:gd name="adj4" fmla="val 10800000"/>
                  <a:gd name="adj5" fmla="val 12953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3" name="원형 화살표 32"/>
              <p:cNvSpPr/>
              <p:nvPr/>
            </p:nvSpPr>
            <p:spPr>
              <a:xfrm rot="15738147">
                <a:off x="6114839" y="3444637"/>
                <a:ext cx="983343" cy="848521"/>
              </a:xfrm>
              <a:prstGeom prst="circularArrow">
                <a:avLst>
                  <a:gd name="adj1" fmla="val 10019"/>
                  <a:gd name="adj2" fmla="val 1191573"/>
                  <a:gd name="adj3" fmla="val 16415380"/>
                  <a:gd name="adj4" fmla="val 10800000"/>
                  <a:gd name="adj5" fmla="val 12953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4233577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1163"/>
    </mc:Choice>
    <mc:Fallback xmlns="">
      <p:transition spd="slow" advTm="811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3281 3.7037E-6 L -8.33333E-7 3.7037E-6 " pathEditMode="relative" rAng="0" ptsTypes="AA">
                                      <p:cBhvr>
                                        <p:cTn id="9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4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3281 3.7037E-6 L 8.33333E-7 3.7037E-6 " pathEditMode="relative" rAng="0" ptsTypes="AA">
                                      <p:cBhvr>
                                        <p:cTn id="16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4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082901" y="1651991"/>
            <a:ext cx="10080625" cy="3908762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r>
              <a:rPr lang="en-US" altLang="ko-KR" sz="2800" dirty="0" smtClean="0">
                <a:latin typeface="Champagne &amp; Limousines" panose="020B0502020202020204" pitchFamily="34" charset="0"/>
                <a:ea typeface="Champagne &amp; Limousines" panose="020B0502020202020204" pitchFamily="34" charset="0"/>
              </a:rPr>
              <a:t>Through our explorative study on under desk elliptical trainers and their user experiences,</a:t>
            </a:r>
          </a:p>
          <a:p>
            <a:pPr marL="742950" indent="-742950">
              <a:buAutoNum type="arabicParenBoth"/>
            </a:pPr>
            <a:r>
              <a:rPr lang="en-US" altLang="ko-KR" sz="3200" dirty="0" smtClean="0">
                <a:latin typeface="Champagne &amp; Limousines" panose="020B0502020202020204" pitchFamily="34" charset="0"/>
                <a:ea typeface="Champagne &amp; Limousines" panose="020B0502020202020204" pitchFamily="34" charset="0"/>
              </a:rPr>
              <a:t>The use of elliptical trainers has </a:t>
            </a:r>
            <a:r>
              <a:rPr lang="en-US" altLang="ko-KR" sz="3200" b="1" dirty="0" smtClean="0">
                <a:latin typeface="Champagne &amp; Limousines" panose="020B0502020202020204" pitchFamily="34" charset="0"/>
                <a:ea typeface="Champagne &amp; Limousines" panose="020B0502020202020204" pitchFamily="34" charset="0"/>
              </a:rPr>
              <a:t>a minimal impact on work performance</a:t>
            </a:r>
            <a:r>
              <a:rPr lang="en-US" altLang="ko-KR" sz="3200" dirty="0" smtClean="0">
                <a:latin typeface="Champagne &amp; Limousines" panose="020B0502020202020204" pitchFamily="34" charset="0"/>
                <a:ea typeface="Champagne &amp; Limousines" panose="020B0502020202020204" pitchFamily="34" charset="0"/>
              </a:rPr>
              <a:t>, but, </a:t>
            </a:r>
          </a:p>
          <a:p>
            <a:pPr marL="742950" indent="-742950">
              <a:buAutoNum type="arabicParenBoth"/>
            </a:pPr>
            <a:r>
              <a:rPr lang="en-US" altLang="ko-KR" sz="3200" dirty="0" smtClean="0">
                <a:latin typeface="Champagne &amp; Limousines" panose="020B0502020202020204" pitchFamily="34" charset="0"/>
                <a:ea typeface="Champagne &amp; Limousines" panose="020B0502020202020204" pitchFamily="34" charset="0"/>
              </a:rPr>
              <a:t>Decision of exercise during working hours mainly depends on the </a:t>
            </a:r>
            <a:r>
              <a:rPr lang="en-US" altLang="ko-KR" sz="3200" b="1" dirty="0" smtClean="0">
                <a:latin typeface="Champagne &amp; Limousines" panose="020B0502020202020204" pitchFamily="34" charset="0"/>
                <a:ea typeface="Champagne &amp; Limousines" panose="020B0502020202020204" pitchFamily="34" charset="0"/>
              </a:rPr>
              <a:t>perceived cognitive loads of primary tasks</a:t>
            </a:r>
            <a:r>
              <a:rPr lang="en-US" altLang="ko-KR" sz="3200" dirty="0" smtClean="0">
                <a:latin typeface="Champagne &amp; Limousines" panose="020B0502020202020204" pitchFamily="34" charset="0"/>
                <a:ea typeface="Champagne &amp; Limousines" panose="020B0502020202020204" pitchFamily="34" charset="0"/>
              </a:rPr>
              <a:t>.</a:t>
            </a:r>
          </a:p>
          <a:p>
            <a:pPr marL="742950" indent="-742950">
              <a:buAutoNum type="arabicParenBoth"/>
            </a:pPr>
            <a:r>
              <a:rPr lang="en-US" altLang="ko-KR" sz="3200" dirty="0" smtClean="0">
                <a:latin typeface="Champagne &amp; Limousines" panose="020B0502020202020204" pitchFamily="34" charset="0"/>
                <a:ea typeface="Champagne &amp; Limousines" panose="020B0502020202020204" pitchFamily="34" charset="0"/>
              </a:rPr>
              <a:t>There are </a:t>
            </a:r>
            <a:r>
              <a:rPr lang="en-US" altLang="ko-KR" sz="3200" b="1" dirty="0" smtClean="0">
                <a:latin typeface="Champagne &amp; Limousines" panose="020B0502020202020204" pitchFamily="34" charset="0"/>
                <a:ea typeface="Champagne &amp; Limousines" panose="020B0502020202020204" pitchFamily="34" charset="0"/>
              </a:rPr>
              <a:t>positive usage motivations</a:t>
            </a:r>
            <a:r>
              <a:rPr lang="en-US" altLang="ko-KR" sz="3200" dirty="0" smtClean="0">
                <a:latin typeface="Champagne &amp; Limousines" panose="020B0502020202020204" pitchFamily="34" charset="0"/>
                <a:ea typeface="Champagne &amp; Limousines" panose="020B0502020202020204" pitchFamily="34" charset="0"/>
              </a:rPr>
              <a:t>, but it should be mitigated motivation drop and practical problems (e.g., noise)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695325" y="728661"/>
            <a:ext cx="2649760" cy="630000"/>
          </a:xfrm>
          <a:prstGeom prst="rect">
            <a:avLst/>
          </a:prstGeom>
          <a:solidFill>
            <a:srgbClr val="595959"/>
          </a:solidFill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>
              <a:lnSpc>
                <a:spcPts val="5000"/>
              </a:lnSpc>
            </a:pPr>
            <a:endParaRPr lang="ko-KR" altLang="en-US" sz="2800" dirty="0" smtClean="0">
              <a:latin typeface="Champagne &amp; Limousines" panose="020B0502020202020204" pitchFamily="34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95325" y="620395"/>
            <a:ext cx="808975" cy="72178"/>
          </a:xfrm>
          <a:prstGeom prst="rect">
            <a:avLst/>
          </a:prstGeom>
          <a:solidFill>
            <a:srgbClr val="595959"/>
          </a:solidFill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>
              <a:lnSpc>
                <a:spcPts val="5000"/>
              </a:lnSpc>
            </a:pPr>
            <a:endParaRPr lang="ko-KR" altLang="en-US" sz="2800" dirty="0" smtClean="0">
              <a:latin typeface="Champagne &amp; Limousines" panose="020B0502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95325" y="530025"/>
            <a:ext cx="10333919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6000" b="1" dirty="0" smtClean="0">
                <a:solidFill>
                  <a:schemeClr val="bg1"/>
                </a:solidFill>
                <a:latin typeface="Champagne &amp; Limousines" panose="020B0502020202020204" pitchFamily="34" charset="0"/>
              </a:rPr>
              <a:t>Summary</a:t>
            </a:r>
            <a:endParaRPr lang="ko-KR" altLang="en-US" sz="6000" b="1" dirty="0">
              <a:solidFill>
                <a:schemeClr val="bg1"/>
              </a:solidFill>
              <a:latin typeface="Champagne &amp; Limousines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282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12"/>
    </mc:Choice>
    <mc:Fallback xmlns="">
      <p:transition spd="slow" advTm="1212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직사각형 54"/>
          <p:cNvSpPr/>
          <p:nvPr/>
        </p:nvSpPr>
        <p:spPr>
          <a:xfrm>
            <a:off x="695325" y="620395"/>
            <a:ext cx="808975" cy="72178"/>
          </a:xfrm>
          <a:prstGeom prst="rect">
            <a:avLst/>
          </a:prstGeom>
          <a:solidFill>
            <a:srgbClr val="00B050"/>
          </a:solidFill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>
              <a:lnSpc>
                <a:spcPts val="5000"/>
              </a:lnSpc>
            </a:pPr>
            <a:endParaRPr lang="ko-KR" altLang="en-US" sz="2800" dirty="0" smtClean="0">
              <a:latin typeface="Champagne &amp; Limousines" panose="020B0502020202020204" pitchFamily="34" charset="0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695325" y="728661"/>
            <a:ext cx="1971153" cy="630000"/>
          </a:xfrm>
          <a:prstGeom prst="rect">
            <a:avLst/>
          </a:prstGeom>
          <a:solidFill>
            <a:srgbClr val="00B050"/>
          </a:solidFill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>
              <a:lnSpc>
                <a:spcPts val="5000"/>
              </a:lnSpc>
            </a:pPr>
            <a:endParaRPr lang="ko-KR" altLang="en-US" sz="2800" dirty="0" smtClean="0">
              <a:latin typeface="Champagne &amp; Limousines" panose="020B0502020202020204" pitchFamily="3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95325" y="530025"/>
            <a:ext cx="10333919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6000" b="1" dirty="0" smtClean="0">
                <a:solidFill>
                  <a:schemeClr val="bg1"/>
                </a:solidFill>
                <a:latin typeface="Champagne &amp; Limousines" panose="020B0502020202020204" pitchFamily="34" charset="0"/>
                <a:ea typeface="Champagne &amp; Limousines" panose="020B0502020202020204" pitchFamily="34" charset="0"/>
              </a:rPr>
              <a:t>Health</a:t>
            </a:r>
            <a:r>
              <a:rPr lang="en-US" altLang="ko-KR" sz="6000" b="1" dirty="0" smtClean="0">
                <a:latin typeface="Champagne &amp; Limousines" panose="020B0502020202020204" pitchFamily="34" charset="0"/>
                <a:ea typeface="Champagne &amp; Limousines" panose="020B0502020202020204" pitchFamily="34" charset="0"/>
              </a:rPr>
              <a:t> Intervention at Work</a:t>
            </a:r>
            <a:endParaRPr lang="ko-KR" altLang="en-US" sz="6000" b="1" dirty="0">
              <a:latin typeface="Champagne &amp; Limousines" panose="020B0502020202020204" pitchFamily="34" charset="0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1069974" y="1647537"/>
            <a:ext cx="4835525" cy="4302413"/>
            <a:chOff x="1069974" y="1647537"/>
            <a:chExt cx="4835525" cy="4302413"/>
          </a:xfrm>
        </p:grpSpPr>
        <p:sp>
          <p:nvSpPr>
            <p:cNvPr id="25" name="직사각형 24"/>
            <p:cNvSpPr/>
            <p:nvPr/>
          </p:nvSpPr>
          <p:spPr bwMode="auto">
            <a:xfrm>
              <a:off x="1069974" y="1647538"/>
              <a:ext cx="4835525" cy="430241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00B050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anchor="ctr"/>
            <a:lstStyle>
              <a:lvl1pPr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eaLnBrk="1" hangingPunct="1">
                <a:defRPr/>
              </a:pPr>
              <a:endParaRPr lang="en-US" altLang="ko-KR" sz="3200" smtClean="0">
                <a:solidFill>
                  <a:srgbClr val="FFFFFF"/>
                </a:solidFill>
                <a:latin typeface="Champagne &amp; Limousines" pitchFamily="34" charset="0"/>
              </a:endParaRPr>
            </a:p>
          </p:txBody>
        </p:sp>
        <p:sp>
          <p:nvSpPr>
            <p:cNvPr id="26" name="직사각형 25"/>
            <p:cNvSpPr/>
            <p:nvPr/>
          </p:nvSpPr>
          <p:spPr bwMode="auto">
            <a:xfrm>
              <a:off x="1069975" y="1647537"/>
              <a:ext cx="4835524" cy="51435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tIns="0" anchor="ctr"/>
            <a:lstStyle/>
            <a:p>
              <a:pPr algn="ctr" eaLnBrk="1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3200" dirty="0" smtClean="0">
                  <a:latin typeface="Champagne &amp; Limousines" panose="020B0502020202020204" pitchFamily="34" charset="0"/>
                  <a:ea typeface="Champagne &amp; Limousines" panose="020B0502020202020204" pitchFamily="34" charset="0"/>
                </a:rPr>
                <a:t>Reduce sedentary time</a:t>
              </a:r>
              <a:endParaRPr lang="en-US" altLang="ko-KR" sz="3200" dirty="0">
                <a:latin typeface="Champagne &amp; Limousines" panose="020B0502020202020204" pitchFamily="34" charset="0"/>
                <a:ea typeface="Champagne &amp; Limousines" panose="020B0502020202020204" pitchFamily="34" charset="0"/>
              </a:endParaRPr>
            </a:p>
          </p:txBody>
        </p:sp>
        <p:pic>
          <p:nvPicPr>
            <p:cNvPr id="31" name="그림 94"/>
            <p:cNvPicPr>
              <a:picLocks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626" t="14586" r="1932" b="17690"/>
            <a:stretch>
              <a:fillRect/>
            </a:stretch>
          </p:blipFill>
          <p:spPr bwMode="auto">
            <a:xfrm>
              <a:off x="1262055" y="2384677"/>
              <a:ext cx="2214073" cy="25635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" name="그림 12"/>
            <p:cNvPicPr>
              <a:picLocks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123" t="8997" b="55984"/>
            <a:stretch>
              <a:fillRect/>
            </a:stretch>
          </p:blipFill>
          <p:spPr bwMode="auto">
            <a:xfrm>
              <a:off x="3544260" y="2384677"/>
              <a:ext cx="2214073" cy="25635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8" name="TextBox 119"/>
            <p:cNvSpPr txBox="1">
              <a:spLocks noChangeArrowheads="1"/>
            </p:cNvSpPr>
            <p:nvPr/>
          </p:nvSpPr>
          <p:spPr bwMode="auto">
            <a:xfrm>
              <a:off x="1186876" y="4948237"/>
              <a:ext cx="4617024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rIns="0">
              <a:spAutoFit/>
            </a:bodyPr>
            <a:lstStyle>
              <a:lvl1pPr latinLnBrk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ko-KR" sz="2400" dirty="0" smtClean="0">
                  <a:latin typeface="Champagne &amp; Limousines" panose="020B0502020202020204" pitchFamily="34" charset="0"/>
                </a:rPr>
                <a:t>Detecting prolonged sedentariness / taking a simple workout</a:t>
              </a:r>
              <a:endParaRPr lang="ko-KR" altLang="en-US" sz="2400" dirty="0">
                <a:latin typeface="Champagne &amp; Limousines" panose="020B0502020202020204" pitchFamily="34" charset="0"/>
              </a:endParaRPr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6300788" y="1647537"/>
            <a:ext cx="4835525" cy="4302413"/>
            <a:chOff x="6300788" y="1647537"/>
            <a:chExt cx="4835525" cy="4302413"/>
          </a:xfrm>
        </p:grpSpPr>
        <p:sp>
          <p:nvSpPr>
            <p:cNvPr id="48" name="직사각형 47"/>
            <p:cNvSpPr/>
            <p:nvPr/>
          </p:nvSpPr>
          <p:spPr bwMode="auto">
            <a:xfrm>
              <a:off x="6300788" y="1647538"/>
              <a:ext cx="4835525" cy="430241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00B050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anchor="ctr"/>
            <a:lstStyle>
              <a:lvl1pPr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eaLnBrk="1" hangingPunct="1">
                <a:defRPr/>
              </a:pPr>
              <a:endParaRPr lang="en-US" altLang="ko-KR" sz="3200" smtClean="0">
                <a:solidFill>
                  <a:srgbClr val="FFFFFF"/>
                </a:solidFill>
                <a:latin typeface="Champagne &amp; Limousines" pitchFamily="34" charset="0"/>
              </a:endParaRPr>
            </a:p>
          </p:txBody>
        </p:sp>
        <p:sp>
          <p:nvSpPr>
            <p:cNvPr id="49" name="직사각형 48"/>
            <p:cNvSpPr/>
            <p:nvPr/>
          </p:nvSpPr>
          <p:spPr bwMode="auto">
            <a:xfrm>
              <a:off x="6300789" y="1647537"/>
              <a:ext cx="4835524" cy="51435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tIns="0" anchor="ctr"/>
            <a:lstStyle/>
            <a:p>
              <a:pPr algn="ctr" eaLnBrk="1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3200" dirty="0" smtClean="0">
                  <a:latin typeface="Champagne &amp; Limousines" panose="020B0502020202020204" pitchFamily="34" charset="0"/>
                  <a:ea typeface="Champagne &amp; Limousines" panose="020B0502020202020204" pitchFamily="34" charset="0"/>
                </a:rPr>
                <a:t>Through office appliances</a:t>
              </a:r>
              <a:endParaRPr lang="en-US" altLang="ko-KR" sz="3200" dirty="0">
                <a:latin typeface="Champagne &amp; Limousines" panose="020B0502020202020204" pitchFamily="34" charset="0"/>
                <a:ea typeface="Champagne &amp; Limousines" panose="020B0502020202020204" pitchFamily="34" charset="0"/>
              </a:endParaRPr>
            </a:p>
          </p:txBody>
        </p:sp>
        <p:sp>
          <p:nvSpPr>
            <p:cNvPr id="54" name="TextBox 119"/>
            <p:cNvSpPr txBox="1">
              <a:spLocks noChangeArrowheads="1"/>
            </p:cNvSpPr>
            <p:nvPr/>
          </p:nvSpPr>
          <p:spPr bwMode="auto">
            <a:xfrm>
              <a:off x="6417690" y="4948237"/>
              <a:ext cx="4617024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rIns="0">
              <a:spAutoFit/>
            </a:bodyPr>
            <a:lstStyle>
              <a:lvl1pPr latinLnBrk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ko-KR" sz="2400" dirty="0" smtClean="0">
                  <a:latin typeface="Champagne &amp; Limousines" panose="020B0502020202020204" pitchFamily="34" charset="0"/>
                </a:rPr>
                <a:t>Deliver awareness of a level of physical activities through office appliances</a:t>
              </a:r>
              <a:endParaRPr lang="ko-KR" altLang="en-US" sz="2400" dirty="0">
                <a:latin typeface="Champagne &amp; Limousines" panose="020B0502020202020204" pitchFamily="34" charset="0"/>
              </a:endParaRPr>
            </a:p>
          </p:txBody>
        </p:sp>
        <p:pic>
          <p:nvPicPr>
            <p:cNvPr id="42" name="그림 13"/>
            <p:cNvPicPr>
              <a:picLocks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53751" y="2384676"/>
              <a:ext cx="2214000" cy="25635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" name="그림 1"/>
            <p:cNvPicPr>
              <a:picLocks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763138" y="2383943"/>
              <a:ext cx="2214000" cy="2564293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220837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516"/>
    </mc:Choice>
    <mc:Fallback xmlns="">
      <p:transition spd="slow" advTm="335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/>
          <p:cNvSpPr/>
          <p:nvPr/>
        </p:nvSpPr>
        <p:spPr>
          <a:xfrm>
            <a:off x="79726" y="0"/>
            <a:ext cx="12192001" cy="6858000"/>
          </a:xfrm>
          <a:prstGeom prst="rect">
            <a:avLst/>
          </a:prstGeom>
          <a:solidFill>
            <a:schemeClr val="tx1">
              <a:alpha val="65000"/>
            </a:schemeClr>
          </a:solidFill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>
              <a:lnSpc>
                <a:spcPts val="5000"/>
              </a:lnSpc>
            </a:pPr>
            <a:endParaRPr lang="ko-KR" altLang="en-US" sz="2800" dirty="0" smtClean="0">
              <a:latin typeface="Champagne &amp; Limousines" panose="020B0502020202020204" pitchFamily="34" charset="0"/>
            </a:endParaRPr>
          </a:p>
        </p:txBody>
      </p:sp>
      <p:sp>
        <p:nvSpPr>
          <p:cNvPr id="64" name="평행 사변형 63"/>
          <p:cNvSpPr/>
          <p:nvPr/>
        </p:nvSpPr>
        <p:spPr>
          <a:xfrm>
            <a:off x="2827727" y="0"/>
            <a:ext cx="3348000" cy="6858000"/>
          </a:xfrm>
          <a:prstGeom prst="parallelogram">
            <a:avLst>
              <a:gd name="adj" fmla="val 8307"/>
            </a:avLst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평행 사변형 64"/>
          <p:cNvSpPr/>
          <p:nvPr/>
        </p:nvSpPr>
        <p:spPr>
          <a:xfrm>
            <a:off x="5978882" y="0"/>
            <a:ext cx="3348000" cy="6858000"/>
          </a:xfrm>
          <a:prstGeom prst="parallelogram">
            <a:avLst>
              <a:gd name="adj" fmla="val 8307"/>
            </a:avLst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평행 사변형 73"/>
          <p:cNvSpPr/>
          <p:nvPr/>
        </p:nvSpPr>
        <p:spPr>
          <a:xfrm>
            <a:off x="2743015" y="0"/>
            <a:ext cx="6675305" cy="6858000"/>
          </a:xfrm>
          <a:prstGeom prst="parallelogram">
            <a:avLst>
              <a:gd name="adj" fmla="val 4137"/>
            </a:avLst>
          </a:prstGeom>
          <a:solidFill>
            <a:schemeClr val="tx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평행 사변형 49"/>
          <p:cNvSpPr/>
          <p:nvPr/>
        </p:nvSpPr>
        <p:spPr>
          <a:xfrm>
            <a:off x="-323428" y="0"/>
            <a:ext cx="3348000" cy="6858000"/>
          </a:xfrm>
          <a:prstGeom prst="parallelogram">
            <a:avLst>
              <a:gd name="adj" fmla="val 8307"/>
            </a:avLst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평행 사변형 33"/>
          <p:cNvSpPr/>
          <p:nvPr/>
        </p:nvSpPr>
        <p:spPr>
          <a:xfrm>
            <a:off x="-323428" y="-130"/>
            <a:ext cx="3348000" cy="6858000"/>
          </a:xfrm>
          <a:prstGeom prst="parallelogram">
            <a:avLst>
              <a:gd name="adj" fmla="val 8307"/>
            </a:avLst>
          </a:prstGeom>
          <a:solidFill>
            <a:schemeClr val="tx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/>
          <p:cNvGrpSpPr/>
          <p:nvPr/>
        </p:nvGrpSpPr>
        <p:grpSpPr>
          <a:xfrm>
            <a:off x="1287806" y="1350335"/>
            <a:ext cx="3974963" cy="1502491"/>
            <a:chOff x="1287806" y="1350335"/>
            <a:chExt cx="3974963" cy="1502491"/>
          </a:xfrm>
        </p:grpSpPr>
        <p:grpSp>
          <p:nvGrpSpPr>
            <p:cNvPr id="48" name="그룹 47"/>
            <p:cNvGrpSpPr/>
            <p:nvPr/>
          </p:nvGrpSpPr>
          <p:grpSpPr>
            <a:xfrm>
              <a:off x="3760156" y="1350335"/>
              <a:ext cx="1502613" cy="1502491"/>
              <a:chOff x="3641690" y="470685"/>
              <a:chExt cx="2419972" cy="2419777"/>
            </a:xfrm>
          </p:grpSpPr>
          <p:sp>
            <p:nvSpPr>
              <p:cNvPr id="78" name="타원 77"/>
              <p:cNvSpPr>
                <a:spLocks/>
              </p:cNvSpPr>
              <p:nvPr/>
            </p:nvSpPr>
            <p:spPr>
              <a:xfrm>
                <a:off x="3641690" y="470685"/>
                <a:ext cx="2419972" cy="2419777"/>
              </a:xfrm>
              <a:prstGeom prst="ellipse">
                <a:avLst/>
              </a:prstGeom>
              <a:solidFill>
                <a:srgbClr val="1077A8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b" anchorCtr="0"/>
              <a:lstStyle/>
              <a:p>
                <a:pPr algn="ctr"/>
                <a:endParaRPr lang="ko-KR" altLang="en-US" sz="2400" dirty="0">
                  <a:latin typeface="-윤고딕320" panose="02030504000101010101" pitchFamily="18" charset="-127"/>
                  <a:ea typeface="-윤고딕320" panose="02030504000101010101" pitchFamily="18" charset="-127"/>
                </a:endParaRPr>
              </a:p>
            </p:txBody>
          </p:sp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30548" y="819295"/>
                <a:ext cx="1442256" cy="1722556"/>
              </a:xfrm>
              <a:prstGeom prst="rect">
                <a:avLst/>
              </a:prstGeom>
            </p:spPr>
          </p:pic>
        </p:grpSp>
        <p:cxnSp>
          <p:nvCxnSpPr>
            <p:cNvPr id="79" name="직선 연결선 78"/>
            <p:cNvCxnSpPr/>
            <p:nvPr/>
          </p:nvCxnSpPr>
          <p:spPr>
            <a:xfrm flipH="1">
              <a:off x="1905000" y="2037651"/>
              <a:ext cx="1949014" cy="0"/>
            </a:xfrm>
            <a:prstGeom prst="line">
              <a:avLst/>
            </a:prstGeom>
            <a:ln w="57150">
              <a:solidFill>
                <a:srgbClr val="1077A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타원 80"/>
            <p:cNvSpPr>
              <a:spLocks/>
            </p:cNvSpPr>
            <p:nvPr/>
          </p:nvSpPr>
          <p:spPr>
            <a:xfrm>
              <a:off x="1287806" y="2226001"/>
              <a:ext cx="478779" cy="478740"/>
            </a:xfrm>
            <a:prstGeom prst="ellipse">
              <a:avLst/>
            </a:prstGeom>
            <a:solidFill>
              <a:srgbClr val="1077A8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b" anchorCtr="0"/>
            <a:lstStyle/>
            <a:p>
              <a:pPr algn="ctr"/>
              <a:endParaRPr lang="ko-KR" altLang="en-US" sz="2400" dirty="0">
                <a:latin typeface="-윤고딕320" panose="02030504000101010101" pitchFamily="18" charset="-127"/>
                <a:ea typeface="-윤고딕320" panose="02030504000101010101" pitchFamily="18" charset="-127"/>
              </a:endParaRPr>
            </a:p>
          </p:txBody>
        </p:sp>
        <p:cxnSp>
          <p:nvCxnSpPr>
            <p:cNvPr id="84" name="직선 연결선 83"/>
            <p:cNvCxnSpPr/>
            <p:nvPr/>
          </p:nvCxnSpPr>
          <p:spPr>
            <a:xfrm flipH="1">
              <a:off x="1529099" y="2029873"/>
              <a:ext cx="396000" cy="396000"/>
            </a:xfrm>
            <a:prstGeom prst="line">
              <a:avLst/>
            </a:prstGeom>
            <a:ln w="57150">
              <a:solidFill>
                <a:srgbClr val="1077A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그룹 8"/>
          <p:cNvGrpSpPr/>
          <p:nvPr/>
        </p:nvGrpSpPr>
        <p:grpSpPr>
          <a:xfrm>
            <a:off x="1853726" y="3393239"/>
            <a:ext cx="3445295" cy="1502491"/>
            <a:chOff x="1853726" y="3393239"/>
            <a:chExt cx="3445295" cy="1502491"/>
          </a:xfrm>
        </p:grpSpPr>
        <p:grpSp>
          <p:nvGrpSpPr>
            <p:cNvPr id="46" name="그룹 45"/>
            <p:cNvGrpSpPr/>
            <p:nvPr/>
          </p:nvGrpSpPr>
          <p:grpSpPr>
            <a:xfrm>
              <a:off x="3796408" y="3393239"/>
              <a:ext cx="1502613" cy="1502491"/>
              <a:chOff x="6729603" y="790482"/>
              <a:chExt cx="2419972" cy="2419777"/>
            </a:xfrm>
          </p:grpSpPr>
          <p:sp>
            <p:nvSpPr>
              <p:cNvPr id="77" name="타원 76"/>
              <p:cNvSpPr>
                <a:spLocks/>
              </p:cNvSpPr>
              <p:nvPr/>
            </p:nvSpPr>
            <p:spPr>
              <a:xfrm>
                <a:off x="6729603" y="790482"/>
                <a:ext cx="2419972" cy="2419777"/>
              </a:xfrm>
              <a:prstGeom prst="ellipse">
                <a:avLst/>
              </a:prstGeom>
              <a:solidFill>
                <a:srgbClr val="F16359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b" anchorCtr="0"/>
              <a:lstStyle/>
              <a:p>
                <a:pPr algn="ctr"/>
                <a:endParaRPr lang="ko-KR" altLang="en-US" sz="2400" dirty="0">
                  <a:latin typeface="-윤고딕320" panose="02030504000101010101" pitchFamily="18" charset="-127"/>
                  <a:ea typeface="-윤고딕320" panose="02030504000101010101" pitchFamily="18" charset="-127"/>
                </a:endParaRPr>
              </a:p>
            </p:txBody>
          </p:sp>
          <p:pic>
            <p:nvPicPr>
              <p:cNvPr id="3" name="그림 2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158749" y="1388368"/>
                <a:ext cx="1561681" cy="1370308"/>
              </a:xfrm>
              <a:prstGeom prst="rect">
                <a:avLst/>
              </a:prstGeom>
            </p:spPr>
          </p:pic>
        </p:grpSp>
        <p:cxnSp>
          <p:nvCxnSpPr>
            <p:cNvPr id="92" name="직선 연결선 91"/>
            <p:cNvCxnSpPr/>
            <p:nvPr/>
          </p:nvCxnSpPr>
          <p:spPr>
            <a:xfrm flipH="1">
              <a:off x="2093115" y="4144484"/>
              <a:ext cx="1760899" cy="0"/>
            </a:xfrm>
            <a:prstGeom prst="line">
              <a:avLst/>
            </a:prstGeom>
            <a:ln w="57150">
              <a:solidFill>
                <a:srgbClr val="F163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타원 92"/>
            <p:cNvSpPr>
              <a:spLocks/>
            </p:cNvSpPr>
            <p:nvPr/>
          </p:nvSpPr>
          <p:spPr>
            <a:xfrm>
              <a:off x="1853726" y="3903077"/>
              <a:ext cx="478779" cy="478740"/>
            </a:xfrm>
            <a:prstGeom prst="ellipse">
              <a:avLst/>
            </a:prstGeom>
            <a:solidFill>
              <a:srgbClr val="F16359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b" anchorCtr="0"/>
            <a:lstStyle/>
            <a:p>
              <a:pPr algn="ctr"/>
              <a:endParaRPr lang="ko-KR" altLang="en-US" sz="2400" dirty="0">
                <a:latin typeface="-윤고딕320" panose="02030504000101010101" pitchFamily="18" charset="-127"/>
                <a:ea typeface="-윤고딕320" panose="02030504000101010101" pitchFamily="18" charset="-127"/>
              </a:endParaRPr>
            </a:p>
          </p:txBody>
        </p:sp>
      </p:grpSp>
      <p:sp>
        <p:nvSpPr>
          <p:cNvPr id="40" name="평행 사변형 39"/>
          <p:cNvSpPr/>
          <p:nvPr/>
        </p:nvSpPr>
        <p:spPr>
          <a:xfrm>
            <a:off x="5941487" y="-20320"/>
            <a:ext cx="3486993" cy="6949440"/>
          </a:xfrm>
          <a:prstGeom prst="parallelogram">
            <a:avLst>
              <a:gd name="adj" fmla="val 0"/>
            </a:avLst>
          </a:prstGeom>
          <a:blipFill>
            <a:blip r:embed="rId9"/>
            <a:stretch>
              <a:fillRect/>
            </a:stretch>
          </a:blip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그룹 10"/>
          <p:cNvGrpSpPr/>
          <p:nvPr/>
        </p:nvGrpSpPr>
        <p:grpSpPr>
          <a:xfrm>
            <a:off x="2400728" y="541798"/>
            <a:ext cx="4581753" cy="1620083"/>
            <a:chOff x="2400728" y="541798"/>
            <a:chExt cx="4581753" cy="1620083"/>
          </a:xfrm>
        </p:grpSpPr>
        <p:cxnSp>
          <p:nvCxnSpPr>
            <p:cNvPr id="102" name="직선 연결선 101"/>
            <p:cNvCxnSpPr/>
            <p:nvPr/>
          </p:nvCxnSpPr>
          <p:spPr>
            <a:xfrm flipH="1" flipV="1">
              <a:off x="2879507" y="765175"/>
              <a:ext cx="2738974" cy="15367"/>
            </a:xfrm>
            <a:prstGeom prst="line">
              <a:avLst/>
            </a:prstGeom>
            <a:ln w="571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연결선 102"/>
            <p:cNvCxnSpPr/>
            <p:nvPr/>
          </p:nvCxnSpPr>
          <p:spPr>
            <a:xfrm flipH="1" flipV="1">
              <a:off x="5585775" y="765175"/>
              <a:ext cx="1396706" cy="1396706"/>
            </a:xfrm>
            <a:prstGeom prst="line">
              <a:avLst/>
            </a:prstGeom>
            <a:ln w="571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타원 105"/>
            <p:cNvSpPr>
              <a:spLocks/>
            </p:cNvSpPr>
            <p:nvPr/>
          </p:nvSpPr>
          <p:spPr>
            <a:xfrm>
              <a:off x="2400728" y="541798"/>
              <a:ext cx="478779" cy="47874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b" anchorCtr="0"/>
            <a:lstStyle/>
            <a:p>
              <a:pPr algn="ctr"/>
              <a:endParaRPr lang="ko-KR" altLang="en-US" sz="2400" dirty="0">
                <a:latin typeface="-윤고딕320" panose="02030504000101010101" pitchFamily="18" charset="-127"/>
                <a:ea typeface="-윤고딕320" panose="02030504000101010101" pitchFamily="18" charset="-127"/>
              </a:endParaRPr>
            </a:p>
          </p:txBody>
        </p:sp>
      </p:grpSp>
      <p:sp>
        <p:nvSpPr>
          <p:cNvPr id="5" name="직사각형 4"/>
          <p:cNvSpPr/>
          <p:nvPr/>
        </p:nvSpPr>
        <p:spPr>
          <a:xfrm>
            <a:off x="5349920" y="5223200"/>
            <a:ext cx="808975" cy="72178"/>
          </a:xfrm>
          <a:prstGeom prst="rect">
            <a:avLst/>
          </a:prstGeom>
          <a:solidFill>
            <a:srgbClr val="00B050"/>
          </a:solidFill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>
              <a:lnSpc>
                <a:spcPts val="5000"/>
              </a:lnSpc>
            </a:pPr>
            <a:endParaRPr lang="ko-KR" altLang="en-US" sz="2800" dirty="0" smtClean="0">
              <a:latin typeface="Champagne &amp; Limousines" panose="020B0502020202020204" pitchFamily="34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349454" y="5331466"/>
            <a:ext cx="1971153" cy="630000"/>
          </a:xfrm>
          <a:prstGeom prst="rect">
            <a:avLst/>
          </a:prstGeom>
          <a:solidFill>
            <a:srgbClr val="00B050"/>
          </a:solidFill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>
              <a:lnSpc>
                <a:spcPts val="5000"/>
              </a:lnSpc>
            </a:pPr>
            <a:endParaRPr lang="ko-KR" altLang="en-US" sz="2800" dirty="0" smtClean="0">
              <a:latin typeface="Champagne &amp; Limousines" panose="020B0502020202020204" pitchFamily="34" charset="0"/>
            </a:endParaRPr>
          </a:p>
        </p:txBody>
      </p:sp>
      <p:sp>
        <p:nvSpPr>
          <p:cNvPr id="63" name="평행 사변형 62"/>
          <p:cNvSpPr/>
          <p:nvPr/>
        </p:nvSpPr>
        <p:spPr>
          <a:xfrm>
            <a:off x="9130038" y="0"/>
            <a:ext cx="3348000" cy="6858000"/>
          </a:xfrm>
          <a:prstGeom prst="parallelogram">
            <a:avLst>
              <a:gd name="adj" fmla="val 8307"/>
            </a:avLst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평행 사변형 32"/>
          <p:cNvSpPr/>
          <p:nvPr/>
        </p:nvSpPr>
        <p:spPr>
          <a:xfrm>
            <a:off x="9124940" y="0"/>
            <a:ext cx="3348000" cy="6858000"/>
          </a:xfrm>
          <a:prstGeom prst="parallelogram">
            <a:avLst>
              <a:gd name="adj" fmla="val 8307"/>
            </a:avLst>
          </a:prstGeom>
          <a:solidFill>
            <a:schemeClr val="tx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95325" y="5161598"/>
            <a:ext cx="10440988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altLang="ko-KR" sz="6000" b="1" dirty="0" smtClean="0">
                <a:solidFill>
                  <a:schemeClr val="bg1"/>
                </a:solidFill>
                <a:latin typeface="Champagne &amp; Limousines" panose="020B0502020202020204" pitchFamily="34" charset="0"/>
                <a:ea typeface="Champagne &amp; Limousines" panose="020B0502020202020204" pitchFamily="34" charset="0"/>
              </a:rPr>
              <a:t>Active Workstation</a:t>
            </a:r>
            <a:endParaRPr lang="ko-KR" altLang="en-US" sz="6000" b="1" dirty="0">
              <a:solidFill>
                <a:schemeClr val="bg1"/>
              </a:solidFill>
              <a:latin typeface="Champagne &amp; Limousines" panose="020B0502020202020204" pitchFamily="34" charset="0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5032556" y="2802612"/>
            <a:ext cx="5035663" cy="478740"/>
            <a:chOff x="5032556" y="2802612"/>
            <a:chExt cx="5035663" cy="478740"/>
          </a:xfrm>
        </p:grpSpPr>
        <p:cxnSp>
          <p:nvCxnSpPr>
            <p:cNvPr id="42" name="직선 연결선 41"/>
            <p:cNvCxnSpPr>
              <a:endCxn id="43" idx="6"/>
            </p:cNvCxnSpPr>
            <p:nvPr/>
          </p:nvCxnSpPr>
          <p:spPr>
            <a:xfrm>
              <a:off x="5032556" y="3041982"/>
              <a:ext cx="4556884" cy="0"/>
            </a:xfrm>
            <a:prstGeom prst="line">
              <a:avLst/>
            </a:prstGeom>
            <a:ln w="571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타원 42"/>
            <p:cNvSpPr>
              <a:spLocks/>
            </p:cNvSpPr>
            <p:nvPr/>
          </p:nvSpPr>
          <p:spPr>
            <a:xfrm rot="10800000">
              <a:off x="9589440" y="2802612"/>
              <a:ext cx="478779" cy="47874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b" anchorCtr="0"/>
            <a:lstStyle/>
            <a:p>
              <a:pPr algn="ctr"/>
              <a:endParaRPr lang="ko-KR" altLang="en-US" sz="2400" dirty="0">
                <a:latin typeface="-윤고딕320" panose="02030504000101010101" pitchFamily="18" charset="-127"/>
                <a:ea typeface="-윤고딕320" panose="02030504000101010101" pitchFamily="18" charset="-127"/>
              </a:endParaRPr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6542086" y="1825709"/>
            <a:ext cx="2381641" cy="2458690"/>
            <a:chOff x="6542086" y="1825709"/>
            <a:chExt cx="2381641" cy="2458690"/>
          </a:xfrm>
        </p:grpSpPr>
        <p:grpSp>
          <p:nvGrpSpPr>
            <p:cNvPr id="101" name="그룹 100"/>
            <p:cNvGrpSpPr/>
            <p:nvPr/>
          </p:nvGrpSpPr>
          <p:grpSpPr>
            <a:xfrm>
              <a:off x="6542086" y="1902950"/>
              <a:ext cx="2381641" cy="2381449"/>
              <a:chOff x="6947563" y="1350335"/>
              <a:chExt cx="3486962" cy="3486679"/>
            </a:xfrm>
          </p:grpSpPr>
          <p:sp>
            <p:nvSpPr>
              <p:cNvPr id="100" name="타원 99"/>
              <p:cNvSpPr>
                <a:spLocks/>
              </p:cNvSpPr>
              <p:nvPr/>
            </p:nvSpPr>
            <p:spPr>
              <a:xfrm>
                <a:off x="6947563" y="1350335"/>
                <a:ext cx="3486962" cy="348667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b" anchorCtr="0"/>
              <a:lstStyle/>
              <a:p>
                <a:pPr algn="ctr"/>
                <a:endParaRPr lang="ko-KR" altLang="en-US" sz="2400" dirty="0">
                  <a:latin typeface="-윤고딕320" panose="02030504000101010101" pitchFamily="18" charset="-127"/>
                  <a:ea typeface="-윤고딕320" panose="02030504000101010101" pitchFamily="18" charset="-127"/>
                </a:endParaRPr>
              </a:p>
            </p:txBody>
          </p:sp>
          <p:pic>
            <p:nvPicPr>
              <p:cNvPr id="8" name="그림 7"/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596622" y="1924064"/>
                <a:ext cx="2188844" cy="2339221"/>
              </a:xfrm>
              <a:prstGeom prst="rect">
                <a:avLst/>
              </a:prstGeom>
            </p:spPr>
          </p:pic>
        </p:grpSp>
        <p:sp>
          <p:nvSpPr>
            <p:cNvPr id="51" name="TextBox 50"/>
            <p:cNvSpPr txBox="1"/>
            <p:nvPr/>
          </p:nvSpPr>
          <p:spPr>
            <a:xfrm rot="1800000">
              <a:off x="8099931" y="2028030"/>
              <a:ext cx="451717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 smtClean="0">
                  <a:solidFill>
                    <a:schemeClr val="bg1"/>
                  </a:solidFill>
                  <a:latin typeface="Champagne &amp; Limousines" panose="020B0502020202020204" pitchFamily="34" charset="0"/>
                  <a:ea typeface="Champagne &amp; Limousines" panose="020B0502020202020204" pitchFamily="34" charset="0"/>
                </a:rPr>
                <a:t>?</a:t>
              </a:r>
            </a:p>
          </p:txBody>
        </p:sp>
        <p:sp>
          <p:nvSpPr>
            <p:cNvPr id="49" name="TextBox 48"/>
            <p:cNvSpPr txBox="1"/>
            <p:nvPr/>
          </p:nvSpPr>
          <p:spPr>
            <a:xfrm rot="19800000">
              <a:off x="6997634" y="1825709"/>
              <a:ext cx="451717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 smtClean="0">
                  <a:solidFill>
                    <a:schemeClr val="bg1"/>
                  </a:solidFill>
                  <a:latin typeface="Champagne &amp; Limousines" panose="020B0502020202020204" pitchFamily="34" charset="0"/>
                  <a:ea typeface="Champagne &amp; Limousines" panose="020B0502020202020204" pitchFamily="34" charset="0"/>
                </a:rPr>
                <a:t>?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368725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8994"/>
    </mc:Choice>
    <mc:Fallback xmlns="">
      <p:transition spd="slow" advTm="789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2813 0 L 2.70833E-6 0 " pathEditMode="fixed" rAng="0" ptsTypes="AA">
                                      <p:cBhvr>
                                        <p:cTn id="9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406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accel="50000" decel="5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0.12526 0 L -8.33333E-7 0 " pathEditMode="fixed" rAng="0" ptsTypes="AA">
                                      <p:cBhvr>
                                        <p:cTn id="14" dur="75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63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1276 0 L -4.375E-6 0 " pathEditMode="fixed" rAng="0" ptsTypes="AA">
                                      <p:cBhvr>
                                        <p:cTn id="19" dur="7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380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3" presetClass="path" presetSubtype="0" accel="50000" decel="5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12943 -1.85185E-6 L 1.38778E-17 -1.85185E-6 " pathEditMode="fixed" rAng="0" ptsTypes="AA">
                                      <p:cBhvr>
                                        <p:cTn id="24" dur="7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47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50"/>
                            </p:stCondLst>
                            <p:childTnLst>
                              <p:par>
                                <p:cTn id="4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3307 -3.7037E-6 L 1.45833E-6 -3.7037E-6 " pathEditMode="relative" rAng="0" ptsTypes="AA">
                                      <p:cBhvr>
                                        <p:cTn id="68" dur="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654" y="0"/>
                                    </p:animMotion>
                                  </p:childTnLst>
                                </p:cTn>
                              </p:par>
                              <p:par>
                                <p:cTn id="69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-3.7037E-7 L -0.31315 -3.7037E-7 " pathEditMode="relative" rAng="0" ptsTypes="AA">
                                      <p:cBhvr>
                                        <p:cTn id="70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64" y="0"/>
                                    </p:animMotion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64" grpId="1" animBg="1"/>
      <p:bldP spid="65" grpId="0" animBg="1"/>
      <p:bldP spid="65" grpId="1" animBg="1"/>
      <p:bldP spid="74" grpId="0" animBg="1"/>
      <p:bldP spid="50" grpId="0" animBg="1"/>
      <p:bldP spid="50" grpId="1" animBg="1"/>
      <p:bldP spid="34" grpId="0" animBg="1"/>
      <p:bldP spid="40" grpId="0" animBg="1"/>
      <p:bldP spid="40" grpId="1" animBg="1"/>
      <p:bldP spid="63" grpId="0" animBg="1"/>
      <p:bldP spid="63" grpId="1" animBg="1"/>
      <p:bldP spid="33" grpId="0" animBg="1"/>
      <p:bldP spid="33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  <p:sp>
        <p:nvSpPr>
          <p:cNvPr id="42" name="모서리가 둥근 직사각형 41"/>
          <p:cNvSpPr/>
          <p:nvPr/>
        </p:nvSpPr>
        <p:spPr>
          <a:xfrm>
            <a:off x="4229102" y="765175"/>
            <a:ext cx="6907211" cy="2203988"/>
          </a:xfrm>
          <a:prstGeom prst="roundRect">
            <a:avLst/>
          </a:prstGeom>
          <a:solidFill>
            <a:schemeClr val="tx1">
              <a:alpha val="65000"/>
            </a:schemeClr>
          </a:solidFill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72000" rIns="180000" bIns="72000" rtlCol="0" anchor="ctr" anchorCtr="0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altLang="ko-KR" sz="3600" dirty="0" smtClean="0">
                <a:latin typeface="Champagne &amp; Limousines" panose="020B0502020202020204" pitchFamily="34" charset="0"/>
              </a:rPr>
              <a:t>What is the influence of </a:t>
            </a:r>
          </a:p>
          <a:p>
            <a:pPr algn="r">
              <a:lnSpc>
                <a:spcPts val="4800"/>
              </a:lnSpc>
            </a:pPr>
            <a:r>
              <a:rPr lang="en-US" altLang="ko-KR" sz="6000" b="1" dirty="0" smtClean="0">
                <a:latin typeface="Champagne &amp; Limousines" panose="020B0502020202020204" pitchFamily="34" charset="0"/>
              </a:rPr>
              <a:t>an elliptical trainer</a:t>
            </a:r>
          </a:p>
          <a:p>
            <a:pPr algn="r">
              <a:lnSpc>
                <a:spcPts val="4800"/>
              </a:lnSpc>
            </a:pPr>
            <a:r>
              <a:rPr lang="en-US" altLang="ko-KR" sz="3600" dirty="0" smtClean="0">
                <a:latin typeface="Champagne &amp; Limousines" panose="020B0502020202020204" pitchFamily="34" charset="0"/>
              </a:rPr>
              <a:t>on </a:t>
            </a:r>
            <a:r>
              <a:rPr lang="en-US" altLang="ko-KR" sz="6000" b="1" dirty="0" smtClean="0">
                <a:latin typeface="Champagne &amp; Limousines" panose="020B0502020202020204" pitchFamily="34" charset="0"/>
              </a:rPr>
              <a:t>task performance?</a:t>
            </a:r>
            <a:endParaRPr lang="ko-KR" altLang="en-US" sz="6000" b="1" dirty="0" smtClean="0">
              <a:latin typeface="Champagne &amp; Limousines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6841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7849"/>
    </mc:Choice>
    <mc:Fallback xmlns="">
      <p:transition spd="slow" advTm="57849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08" t="4038" r="4641" b="23263"/>
          <a:stretch/>
        </p:blipFill>
        <p:spPr>
          <a:xfrm>
            <a:off x="-27213" y="0"/>
            <a:ext cx="12219212" cy="6858000"/>
          </a:xfrm>
          <a:prstGeom prst="rect">
            <a:avLst/>
          </a:prstGeom>
        </p:spPr>
      </p:pic>
      <p:sp>
        <p:nvSpPr>
          <p:cNvPr id="12" name="모서리가 둥근 직사각형 11"/>
          <p:cNvSpPr/>
          <p:nvPr/>
        </p:nvSpPr>
        <p:spPr>
          <a:xfrm>
            <a:off x="695325" y="740487"/>
            <a:ext cx="8506548" cy="2218176"/>
          </a:xfrm>
          <a:prstGeom prst="roundRect">
            <a:avLst/>
          </a:prstGeom>
          <a:solidFill>
            <a:schemeClr val="tx1">
              <a:alpha val="65000"/>
            </a:schemeClr>
          </a:solidFill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80000" tIns="72000" rIns="180000" bIns="72000" rtlCol="0" anchor="ctr" anchorCtr="0">
            <a:spAutoFit/>
          </a:bodyPr>
          <a:lstStyle/>
          <a:p>
            <a:pPr>
              <a:lnSpc>
                <a:spcPts val="6200"/>
              </a:lnSpc>
            </a:pPr>
            <a:r>
              <a:rPr lang="en-US" altLang="ko-KR" sz="6000" b="1" dirty="0" smtClean="0">
                <a:latin typeface="Champagne &amp; Limousines" panose="020B0502020202020204" pitchFamily="34" charset="0"/>
              </a:rPr>
              <a:t>How and why</a:t>
            </a:r>
          </a:p>
          <a:p>
            <a:pPr>
              <a:lnSpc>
                <a:spcPts val="3100"/>
              </a:lnSpc>
            </a:pPr>
            <a:r>
              <a:rPr lang="en-US" altLang="ko-KR" sz="3600" dirty="0" smtClean="0">
                <a:latin typeface="Champagne &amp; Limousines" panose="020B0502020202020204" pitchFamily="34" charset="0"/>
              </a:rPr>
              <a:t>do office workers use</a:t>
            </a:r>
          </a:p>
          <a:p>
            <a:pPr>
              <a:lnSpc>
                <a:spcPts val="5200"/>
              </a:lnSpc>
            </a:pPr>
            <a:r>
              <a:rPr lang="en-US" altLang="ko-KR" sz="6000" b="1" dirty="0" smtClean="0">
                <a:latin typeface="Champagne &amp; Limousines" panose="020B0502020202020204" pitchFamily="34" charset="0"/>
              </a:rPr>
              <a:t>elliptical trainers at work?  </a:t>
            </a:r>
            <a:endParaRPr lang="ko-KR" altLang="en-US" sz="6000" b="1" dirty="0" smtClean="0">
              <a:latin typeface="Champagne &amp; Limousines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7323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285"/>
    </mc:Choice>
    <mc:Fallback xmlns="">
      <p:transition spd="slow" advTm="20285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61" r="5555"/>
          <a:stretch/>
        </p:blipFill>
        <p:spPr>
          <a:xfrm>
            <a:off x="0" y="9842"/>
            <a:ext cx="12192000" cy="6848158"/>
          </a:xfrm>
          <a:prstGeom prst="rect">
            <a:avLst/>
          </a:prstGeom>
        </p:spPr>
      </p:pic>
      <p:sp>
        <p:nvSpPr>
          <p:cNvPr id="11" name="모서리가 둥근 직사각형 10"/>
          <p:cNvSpPr/>
          <p:nvPr/>
        </p:nvSpPr>
        <p:spPr>
          <a:xfrm>
            <a:off x="4584192" y="3972975"/>
            <a:ext cx="6552121" cy="1976975"/>
          </a:xfrm>
          <a:prstGeom prst="roundRect">
            <a:avLst/>
          </a:prstGeom>
          <a:solidFill>
            <a:schemeClr val="tx1">
              <a:alpha val="65000"/>
            </a:schemeClr>
          </a:solidFill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80000" tIns="72000" rIns="180000" bIns="72000" rtlCol="0" anchor="ctr" anchorCtr="0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altLang="ko-KR" sz="3600" dirty="0" smtClean="0">
                <a:latin typeface="Champagne &amp; Limousines" panose="020B0502020202020204" pitchFamily="34" charset="0"/>
              </a:rPr>
              <a:t>How do office workers  </a:t>
            </a:r>
          </a:p>
          <a:p>
            <a:pPr algn="r">
              <a:lnSpc>
                <a:spcPts val="4800"/>
              </a:lnSpc>
            </a:pPr>
            <a:r>
              <a:rPr lang="en-US" altLang="ko-KR" sz="6000" b="1" dirty="0" smtClean="0">
                <a:latin typeface="Champagne &amp; Limousines" panose="020B0502020202020204" pitchFamily="34" charset="0"/>
              </a:rPr>
              <a:t>feel about </a:t>
            </a:r>
          </a:p>
          <a:p>
            <a:pPr algn="r">
              <a:lnSpc>
                <a:spcPts val="3200"/>
              </a:lnSpc>
            </a:pPr>
            <a:r>
              <a:rPr lang="en-US" altLang="ko-KR" sz="3600" dirty="0" smtClean="0">
                <a:latin typeface="Champagne &amp; Limousines" panose="020B0502020202020204" pitchFamily="34" charset="0"/>
              </a:rPr>
              <a:t>the use of elliptical trainers at work?</a:t>
            </a:r>
            <a:endParaRPr lang="ko-KR" altLang="en-US" sz="6000" b="1" dirty="0" smtClean="0">
              <a:latin typeface="Champagne &amp; Limousines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957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716"/>
    </mc:Choice>
    <mc:Fallback xmlns="">
      <p:transition spd="slow" advTm="22716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/>
          <p:cNvSpPr/>
          <p:nvPr/>
        </p:nvSpPr>
        <p:spPr>
          <a:xfrm>
            <a:off x="695325" y="620395"/>
            <a:ext cx="808975" cy="72178"/>
          </a:xfrm>
          <a:prstGeom prst="rect">
            <a:avLst/>
          </a:prstGeom>
          <a:solidFill>
            <a:srgbClr val="00B050"/>
          </a:solidFill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>
              <a:lnSpc>
                <a:spcPts val="5000"/>
              </a:lnSpc>
            </a:pPr>
            <a:endParaRPr lang="ko-KR" altLang="en-US" sz="2800" dirty="0" smtClean="0">
              <a:latin typeface="Champagne &amp; Limousines" panose="020B0502020202020204" pitchFamily="34" charset="0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2629449" y="728661"/>
            <a:ext cx="3198327" cy="630000"/>
          </a:xfrm>
          <a:prstGeom prst="rect">
            <a:avLst/>
          </a:prstGeom>
          <a:solidFill>
            <a:srgbClr val="00B050"/>
          </a:solidFill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>
              <a:lnSpc>
                <a:spcPts val="5000"/>
              </a:lnSpc>
            </a:pPr>
            <a:endParaRPr lang="ko-KR" altLang="en-US" sz="2800" dirty="0" smtClean="0">
              <a:latin typeface="Champagne &amp; Limousines" panose="020B0502020202020204" pitchFamily="34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95325" y="530025"/>
            <a:ext cx="10333919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6000" b="1" dirty="0" smtClean="0">
                <a:solidFill>
                  <a:sysClr val="windowText" lastClr="000000"/>
                </a:solidFill>
                <a:latin typeface="Champagne &amp; Limousines" panose="020B0502020202020204" pitchFamily="34" charset="0"/>
                <a:ea typeface="Champagne &amp; Limousines" panose="020B0502020202020204" pitchFamily="34" charset="0"/>
              </a:rPr>
              <a:t>Study</a:t>
            </a:r>
            <a:r>
              <a:rPr lang="en-US" altLang="ko-KR" sz="6000" b="1" dirty="0" smtClean="0">
                <a:solidFill>
                  <a:schemeClr val="bg1"/>
                </a:solidFill>
                <a:latin typeface="Champagne &amp; Limousines" panose="020B0502020202020204" pitchFamily="34" charset="0"/>
                <a:ea typeface="Champagne &amp; Limousines" panose="020B0502020202020204" pitchFamily="34" charset="0"/>
              </a:rPr>
              <a:t> Procedure</a:t>
            </a:r>
            <a:endParaRPr lang="ko-KR" altLang="en-US" sz="6000" b="1" dirty="0">
              <a:solidFill>
                <a:sysClr val="windowText" lastClr="000000"/>
              </a:solidFill>
              <a:latin typeface="Champagne &amp; Limousines" panose="020B0502020202020204" pitchFamily="34" charset="0"/>
            </a:endParaRPr>
          </a:p>
        </p:txBody>
      </p:sp>
      <p:grpSp>
        <p:nvGrpSpPr>
          <p:cNvPr id="71" name="그룹 70"/>
          <p:cNvGrpSpPr/>
          <p:nvPr/>
        </p:nvGrpSpPr>
        <p:grpSpPr>
          <a:xfrm>
            <a:off x="5046572" y="3065113"/>
            <a:ext cx="1448617" cy="1448500"/>
            <a:chOff x="2446491" y="3943742"/>
            <a:chExt cx="1593479" cy="1593350"/>
          </a:xfrm>
        </p:grpSpPr>
        <p:sp>
          <p:nvSpPr>
            <p:cNvPr id="68" name="타원 67"/>
            <p:cNvSpPr>
              <a:spLocks/>
            </p:cNvSpPr>
            <p:nvPr/>
          </p:nvSpPr>
          <p:spPr>
            <a:xfrm>
              <a:off x="2446491" y="3943742"/>
              <a:ext cx="1593479" cy="159335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b" anchorCtr="0"/>
            <a:lstStyle/>
            <a:p>
              <a:pPr algn="ctr"/>
              <a:endParaRPr lang="ko-KR" altLang="en-US" sz="2400" dirty="0">
                <a:latin typeface="-윤고딕320" panose="02030504000101010101" pitchFamily="18" charset="-127"/>
                <a:ea typeface="-윤고딕320" panose="02030504000101010101" pitchFamily="18" charset="-127"/>
              </a:endParaRPr>
            </a:p>
          </p:txBody>
        </p:sp>
        <p:pic>
          <p:nvPicPr>
            <p:cNvPr id="50" name="그림 4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80292" y="4179749"/>
              <a:ext cx="925876" cy="1121337"/>
            </a:xfrm>
            <a:prstGeom prst="rect">
              <a:avLst/>
            </a:prstGeom>
          </p:spPr>
        </p:pic>
      </p:grpSp>
      <p:grpSp>
        <p:nvGrpSpPr>
          <p:cNvPr id="64" name="그룹 63"/>
          <p:cNvGrpSpPr/>
          <p:nvPr/>
        </p:nvGrpSpPr>
        <p:grpSpPr>
          <a:xfrm>
            <a:off x="731879" y="3065113"/>
            <a:ext cx="1448617" cy="1448500"/>
            <a:chOff x="448333" y="2946833"/>
            <a:chExt cx="1593479" cy="1593350"/>
          </a:xfrm>
        </p:grpSpPr>
        <p:sp>
          <p:nvSpPr>
            <p:cNvPr id="62" name="타원 61"/>
            <p:cNvSpPr>
              <a:spLocks/>
            </p:cNvSpPr>
            <p:nvPr/>
          </p:nvSpPr>
          <p:spPr>
            <a:xfrm>
              <a:off x="448333" y="2946833"/>
              <a:ext cx="1593479" cy="159335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b" anchorCtr="0"/>
            <a:lstStyle/>
            <a:p>
              <a:pPr algn="ctr"/>
              <a:endParaRPr lang="ko-KR" altLang="en-US" sz="2400" dirty="0">
                <a:latin typeface="-윤고딕320" panose="02030504000101010101" pitchFamily="18" charset="-127"/>
                <a:ea typeface="-윤고딕320" panose="02030504000101010101" pitchFamily="18" charset="-127"/>
              </a:endParaRPr>
            </a:p>
          </p:txBody>
        </p:sp>
        <p:pic>
          <p:nvPicPr>
            <p:cNvPr id="55" name="그림 5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9547" y="3182840"/>
              <a:ext cx="931050" cy="1121337"/>
            </a:xfrm>
            <a:prstGeom prst="rect">
              <a:avLst/>
            </a:prstGeom>
          </p:spPr>
        </p:pic>
      </p:grpSp>
      <p:grpSp>
        <p:nvGrpSpPr>
          <p:cNvPr id="67" name="그룹 66"/>
          <p:cNvGrpSpPr/>
          <p:nvPr/>
        </p:nvGrpSpPr>
        <p:grpSpPr>
          <a:xfrm>
            <a:off x="2889225" y="3065113"/>
            <a:ext cx="1448617" cy="1448500"/>
            <a:chOff x="2601735" y="2952964"/>
            <a:chExt cx="1593479" cy="1593350"/>
          </a:xfrm>
        </p:grpSpPr>
        <p:sp>
          <p:nvSpPr>
            <p:cNvPr id="65" name="타원 64"/>
            <p:cNvSpPr>
              <a:spLocks/>
            </p:cNvSpPr>
            <p:nvPr/>
          </p:nvSpPr>
          <p:spPr>
            <a:xfrm>
              <a:off x="2601735" y="2952964"/>
              <a:ext cx="1593479" cy="159335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b" anchorCtr="0"/>
            <a:lstStyle/>
            <a:p>
              <a:pPr algn="ctr"/>
              <a:endParaRPr lang="ko-KR" altLang="en-US" sz="2400" dirty="0">
                <a:latin typeface="-윤고딕320" panose="02030504000101010101" pitchFamily="18" charset="-127"/>
                <a:ea typeface="-윤고딕320" panose="02030504000101010101" pitchFamily="18" charset="-127"/>
              </a:endParaRPr>
            </a:p>
          </p:txBody>
        </p:sp>
        <p:grpSp>
          <p:nvGrpSpPr>
            <p:cNvPr id="66" name="그룹 65"/>
            <p:cNvGrpSpPr/>
            <p:nvPr/>
          </p:nvGrpSpPr>
          <p:grpSpPr>
            <a:xfrm>
              <a:off x="2792112" y="3251042"/>
              <a:ext cx="1294004" cy="1078475"/>
              <a:chOff x="2692808" y="3241360"/>
              <a:chExt cx="1565744" cy="1304954"/>
            </a:xfrm>
          </p:grpSpPr>
          <p:pic>
            <p:nvPicPr>
              <p:cNvPr id="53" name="그림 52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8900000">
                <a:off x="3038348" y="3620336"/>
                <a:ext cx="720255" cy="432324"/>
              </a:xfrm>
              <a:prstGeom prst="rect">
                <a:avLst/>
              </a:prstGeom>
            </p:spPr>
          </p:pic>
          <p:pic>
            <p:nvPicPr>
              <p:cNvPr id="54" name="그림 53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0000">
                <a:off x="2812203" y="3121965"/>
                <a:ext cx="457472" cy="696262"/>
              </a:xfrm>
              <a:prstGeom prst="rect">
                <a:avLst/>
              </a:prstGeom>
            </p:spPr>
          </p:pic>
          <p:pic>
            <p:nvPicPr>
              <p:cNvPr id="56" name="그림 55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82627" y="3703837"/>
                <a:ext cx="775925" cy="842477"/>
              </a:xfrm>
              <a:prstGeom prst="rect">
                <a:avLst/>
              </a:prstGeom>
            </p:spPr>
          </p:pic>
        </p:grpSp>
      </p:grpSp>
      <p:grpSp>
        <p:nvGrpSpPr>
          <p:cNvPr id="80" name="그룹 79"/>
          <p:cNvGrpSpPr/>
          <p:nvPr/>
        </p:nvGrpSpPr>
        <p:grpSpPr>
          <a:xfrm>
            <a:off x="9361265" y="3065113"/>
            <a:ext cx="1448617" cy="1448500"/>
            <a:chOff x="5739785" y="4179749"/>
            <a:chExt cx="1593479" cy="1593350"/>
          </a:xfrm>
        </p:grpSpPr>
        <p:sp>
          <p:nvSpPr>
            <p:cNvPr id="69" name="타원 68"/>
            <p:cNvSpPr>
              <a:spLocks/>
            </p:cNvSpPr>
            <p:nvPr/>
          </p:nvSpPr>
          <p:spPr>
            <a:xfrm>
              <a:off x="5739785" y="4179749"/>
              <a:ext cx="1593479" cy="159335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b" anchorCtr="0"/>
            <a:lstStyle/>
            <a:p>
              <a:pPr algn="ctr"/>
              <a:endParaRPr lang="ko-KR" altLang="en-US" sz="2400" dirty="0">
                <a:latin typeface="-윤고딕320" panose="02030504000101010101" pitchFamily="18" charset="-127"/>
                <a:ea typeface="-윤고딕320" panose="02030504000101010101" pitchFamily="18" charset="-127"/>
              </a:endParaRPr>
            </a:p>
          </p:txBody>
        </p:sp>
        <p:pic>
          <p:nvPicPr>
            <p:cNvPr id="52" name="그림 51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47740" y="4513062"/>
              <a:ext cx="1177568" cy="926725"/>
            </a:xfrm>
            <a:prstGeom prst="rect">
              <a:avLst/>
            </a:prstGeom>
          </p:spPr>
        </p:pic>
      </p:grpSp>
      <p:grpSp>
        <p:nvGrpSpPr>
          <p:cNvPr id="74" name="그룹 73"/>
          <p:cNvGrpSpPr/>
          <p:nvPr/>
        </p:nvGrpSpPr>
        <p:grpSpPr>
          <a:xfrm>
            <a:off x="7203919" y="3065113"/>
            <a:ext cx="1448617" cy="1448500"/>
            <a:chOff x="2601735" y="2952964"/>
            <a:chExt cx="1593479" cy="1593350"/>
          </a:xfrm>
        </p:grpSpPr>
        <p:sp>
          <p:nvSpPr>
            <p:cNvPr id="75" name="타원 74"/>
            <p:cNvSpPr>
              <a:spLocks/>
            </p:cNvSpPr>
            <p:nvPr/>
          </p:nvSpPr>
          <p:spPr>
            <a:xfrm>
              <a:off x="2601735" y="2952964"/>
              <a:ext cx="1593479" cy="159335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b" anchorCtr="0"/>
            <a:lstStyle/>
            <a:p>
              <a:pPr algn="ctr"/>
              <a:endParaRPr lang="ko-KR" altLang="en-US" sz="2400" dirty="0">
                <a:latin typeface="-윤고딕320" panose="02030504000101010101" pitchFamily="18" charset="-127"/>
                <a:ea typeface="-윤고딕320" panose="02030504000101010101" pitchFamily="18" charset="-127"/>
              </a:endParaRPr>
            </a:p>
          </p:txBody>
        </p:sp>
        <p:grpSp>
          <p:nvGrpSpPr>
            <p:cNvPr id="76" name="그룹 75"/>
            <p:cNvGrpSpPr/>
            <p:nvPr/>
          </p:nvGrpSpPr>
          <p:grpSpPr>
            <a:xfrm>
              <a:off x="2792112" y="3251042"/>
              <a:ext cx="1294004" cy="1078475"/>
              <a:chOff x="2692808" y="3241360"/>
              <a:chExt cx="1565744" cy="1304954"/>
            </a:xfrm>
          </p:grpSpPr>
          <p:pic>
            <p:nvPicPr>
              <p:cNvPr id="77" name="그림 76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8900000">
                <a:off x="3038348" y="3620336"/>
                <a:ext cx="720255" cy="432324"/>
              </a:xfrm>
              <a:prstGeom prst="rect">
                <a:avLst/>
              </a:prstGeom>
            </p:spPr>
          </p:pic>
          <p:pic>
            <p:nvPicPr>
              <p:cNvPr id="78" name="그림 77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0000">
                <a:off x="2812203" y="3121965"/>
                <a:ext cx="457472" cy="696262"/>
              </a:xfrm>
              <a:prstGeom prst="rect">
                <a:avLst/>
              </a:prstGeom>
            </p:spPr>
          </p:pic>
          <p:pic>
            <p:nvPicPr>
              <p:cNvPr id="79" name="그림 78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82627" y="3703837"/>
                <a:ext cx="775925" cy="842477"/>
              </a:xfrm>
              <a:prstGeom prst="rect">
                <a:avLst/>
              </a:prstGeom>
            </p:spPr>
          </p:pic>
        </p:grpSp>
      </p:grpSp>
      <p:cxnSp>
        <p:nvCxnSpPr>
          <p:cNvPr id="81" name="직선 연결선 80"/>
          <p:cNvCxnSpPr>
            <a:stCxn id="65" idx="2"/>
            <a:endCxn id="62" idx="6"/>
          </p:cNvCxnSpPr>
          <p:nvPr/>
        </p:nvCxnSpPr>
        <p:spPr>
          <a:xfrm flipH="1">
            <a:off x="2180496" y="3789363"/>
            <a:ext cx="708729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연결선 83"/>
          <p:cNvCxnSpPr>
            <a:stCxn id="68" idx="2"/>
            <a:endCxn id="65" idx="6"/>
          </p:cNvCxnSpPr>
          <p:nvPr/>
        </p:nvCxnSpPr>
        <p:spPr>
          <a:xfrm flipH="1">
            <a:off x="4337842" y="3789363"/>
            <a:ext cx="708730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연결선 86"/>
          <p:cNvCxnSpPr>
            <a:stCxn id="75" idx="2"/>
            <a:endCxn id="68" idx="6"/>
          </p:cNvCxnSpPr>
          <p:nvPr/>
        </p:nvCxnSpPr>
        <p:spPr>
          <a:xfrm flipH="1">
            <a:off x="6495189" y="3789363"/>
            <a:ext cx="708730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연결선 89"/>
          <p:cNvCxnSpPr>
            <a:stCxn id="69" idx="2"/>
            <a:endCxn id="75" idx="6"/>
          </p:cNvCxnSpPr>
          <p:nvPr/>
        </p:nvCxnSpPr>
        <p:spPr>
          <a:xfrm flipH="1">
            <a:off x="8652536" y="3789363"/>
            <a:ext cx="708729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/>
          <p:cNvGrpSpPr/>
          <p:nvPr/>
        </p:nvGrpSpPr>
        <p:grpSpPr>
          <a:xfrm>
            <a:off x="1337756" y="1854374"/>
            <a:ext cx="236861" cy="1210739"/>
            <a:chOff x="1337756" y="1854374"/>
            <a:chExt cx="236861" cy="1210739"/>
          </a:xfrm>
        </p:grpSpPr>
        <p:cxnSp>
          <p:nvCxnSpPr>
            <p:cNvPr id="94" name="직선 연결선 93"/>
            <p:cNvCxnSpPr>
              <a:stCxn id="96" idx="4"/>
              <a:endCxn id="62" idx="0"/>
            </p:cNvCxnSpPr>
            <p:nvPr/>
          </p:nvCxnSpPr>
          <p:spPr>
            <a:xfrm>
              <a:off x="1456187" y="2091215"/>
              <a:ext cx="1" cy="973898"/>
            </a:xfrm>
            <a:prstGeom prst="line">
              <a:avLst/>
            </a:prstGeom>
            <a:ln w="571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타원 95"/>
            <p:cNvSpPr>
              <a:spLocks/>
            </p:cNvSpPr>
            <p:nvPr/>
          </p:nvSpPr>
          <p:spPr>
            <a:xfrm>
              <a:off x="1337756" y="1854374"/>
              <a:ext cx="236861" cy="236841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b" anchorCtr="0"/>
            <a:lstStyle/>
            <a:p>
              <a:pPr algn="ctr"/>
              <a:endParaRPr lang="ko-KR" altLang="en-US" sz="2400" dirty="0">
                <a:latin typeface="-윤고딕320" panose="02030504000101010101" pitchFamily="18" charset="-127"/>
                <a:ea typeface="-윤고딕320" panose="02030504000101010101" pitchFamily="18" charset="-127"/>
              </a:endParaRPr>
            </a:p>
          </p:txBody>
        </p:sp>
      </p:grpSp>
      <p:sp>
        <p:nvSpPr>
          <p:cNvPr id="97" name="TextBox 119"/>
          <p:cNvSpPr txBox="1">
            <a:spLocks noChangeArrowheads="1"/>
          </p:cNvSpPr>
          <p:nvPr/>
        </p:nvSpPr>
        <p:spPr bwMode="auto">
          <a:xfrm>
            <a:off x="1665845" y="1557297"/>
            <a:ext cx="4617024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ko-KR" sz="2400" dirty="0" smtClean="0">
                <a:latin typeface="Champagne &amp; Limousines" panose="020B0502020202020204" pitchFamily="34" charset="0"/>
              </a:rPr>
              <a:t>13 Participants (age: 24-33) 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ko-KR" sz="2400" dirty="0" smtClean="0">
                <a:latin typeface="Champagne &amp; Limousines" panose="020B0502020202020204" pitchFamily="34" charset="0"/>
              </a:rPr>
              <a:t>/ 8.7 hours of sedentary work </a:t>
            </a:r>
            <a:endParaRPr lang="ko-KR" altLang="en-US" sz="2400" dirty="0">
              <a:latin typeface="Champagne &amp; Limousines" panose="020B0502020202020204" pitchFamily="34" charset="0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3495102" y="4513613"/>
            <a:ext cx="236861" cy="1221884"/>
            <a:chOff x="3495102" y="4513613"/>
            <a:chExt cx="236861" cy="1221884"/>
          </a:xfrm>
        </p:grpSpPr>
        <p:cxnSp>
          <p:nvCxnSpPr>
            <p:cNvPr id="104" name="직선 연결선 103"/>
            <p:cNvCxnSpPr>
              <a:stCxn id="65" idx="4"/>
              <a:endCxn id="105" idx="0"/>
            </p:cNvCxnSpPr>
            <p:nvPr/>
          </p:nvCxnSpPr>
          <p:spPr>
            <a:xfrm flipH="1">
              <a:off x="3613533" y="4513613"/>
              <a:ext cx="1" cy="985043"/>
            </a:xfrm>
            <a:prstGeom prst="line">
              <a:avLst/>
            </a:prstGeom>
            <a:ln w="571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타원 104"/>
            <p:cNvSpPr>
              <a:spLocks/>
            </p:cNvSpPr>
            <p:nvPr/>
          </p:nvSpPr>
          <p:spPr>
            <a:xfrm>
              <a:off x="3495102" y="5498656"/>
              <a:ext cx="236861" cy="236841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b" anchorCtr="0"/>
            <a:lstStyle/>
            <a:p>
              <a:pPr algn="ctr"/>
              <a:endParaRPr lang="ko-KR" altLang="en-US" sz="2400" dirty="0">
                <a:latin typeface="-윤고딕320" panose="02030504000101010101" pitchFamily="18" charset="-127"/>
                <a:ea typeface="-윤고딕320" panose="02030504000101010101" pitchFamily="18" charset="-127"/>
              </a:endParaRPr>
            </a:p>
          </p:txBody>
        </p:sp>
      </p:grpSp>
      <p:sp>
        <p:nvSpPr>
          <p:cNvPr id="106" name="TextBox 119"/>
          <p:cNvSpPr txBox="1">
            <a:spLocks noChangeArrowheads="1"/>
          </p:cNvSpPr>
          <p:nvPr/>
        </p:nvSpPr>
        <p:spPr bwMode="auto">
          <a:xfrm>
            <a:off x="3774366" y="5201579"/>
            <a:ext cx="4617024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ko-KR" sz="2400" dirty="0" smtClean="0">
                <a:latin typeface="Champagne &amp; Limousines" panose="020B0502020202020204" pitchFamily="34" charset="0"/>
              </a:rPr>
              <a:t>Performance measurements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ko-KR" sz="2400" dirty="0">
                <a:latin typeface="Champagne &amp; Limousines" panose="020B0502020202020204" pitchFamily="34" charset="0"/>
              </a:rPr>
              <a:t>o</a:t>
            </a:r>
            <a:r>
              <a:rPr lang="en-US" altLang="ko-KR" sz="2400" dirty="0" smtClean="0">
                <a:latin typeface="Champagne &amp; Limousines" panose="020B0502020202020204" pitchFamily="34" charset="0"/>
              </a:rPr>
              <a:t>f simulated office tasks</a:t>
            </a:r>
            <a:endParaRPr lang="ko-KR" altLang="en-US" sz="2400" dirty="0">
              <a:latin typeface="Champagne &amp; Limousines" panose="020B0502020202020204" pitchFamily="34" charset="0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5647737" y="1854374"/>
            <a:ext cx="236861" cy="1210739"/>
            <a:chOff x="5647737" y="1854374"/>
            <a:chExt cx="236861" cy="1210739"/>
          </a:xfrm>
        </p:grpSpPr>
        <p:cxnSp>
          <p:nvCxnSpPr>
            <p:cNvPr id="115" name="직선 연결선 114"/>
            <p:cNvCxnSpPr>
              <a:stCxn id="116" idx="4"/>
            </p:cNvCxnSpPr>
            <p:nvPr/>
          </p:nvCxnSpPr>
          <p:spPr>
            <a:xfrm>
              <a:off x="5766168" y="2091215"/>
              <a:ext cx="1" cy="973898"/>
            </a:xfrm>
            <a:prstGeom prst="line">
              <a:avLst/>
            </a:prstGeom>
            <a:ln w="571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6" name="타원 115"/>
            <p:cNvSpPr>
              <a:spLocks/>
            </p:cNvSpPr>
            <p:nvPr/>
          </p:nvSpPr>
          <p:spPr>
            <a:xfrm>
              <a:off x="5647737" y="1854374"/>
              <a:ext cx="236861" cy="236841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b" anchorCtr="0"/>
            <a:lstStyle/>
            <a:p>
              <a:pPr algn="ctr"/>
              <a:endParaRPr lang="ko-KR" altLang="en-US" sz="2400" dirty="0">
                <a:latin typeface="-윤고딕320" panose="02030504000101010101" pitchFamily="18" charset="-127"/>
                <a:ea typeface="-윤고딕320" panose="02030504000101010101" pitchFamily="18" charset="-127"/>
              </a:endParaRPr>
            </a:p>
          </p:txBody>
        </p:sp>
      </p:grpSp>
      <p:sp>
        <p:nvSpPr>
          <p:cNvPr id="117" name="TextBox 119"/>
          <p:cNvSpPr txBox="1">
            <a:spLocks noChangeArrowheads="1"/>
          </p:cNvSpPr>
          <p:nvPr/>
        </p:nvSpPr>
        <p:spPr bwMode="auto">
          <a:xfrm>
            <a:off x="5975826" y="1557297"/>
            <a:ext cx="4617024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ko-KR" sz="2400" dirty="0" smtClean="0">
                <a:latin typeface="Champagne &amp; Limousines" panose="020B0502020202020204" pitchFamily="34" charset="0"/>
              </a:rPr>
              <a:t>4-week deployment with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ko-KR" sz="2400" dirty="0">
                <a:latin typeface="Champagne &amp; Limousines" panose="020B0502020202020204" pitchFamily="34" charset="0"/>
              </a:rPr>
              <a:t>w</a:t>
            </a:r>
            <a:r>
              <a:rPr lang="en-US" altLang="ko-KR" sz="2400" dirty="0" smtClean="0">
                <a:latin typeface="Champagne &amp; Limousines" panose="020B0502020202020204" pitchFamily="34" charset="0"/>
              </a:rPr>
              <a:t>eekly surveys / usage tracking</a:t>
            </a:r>
          </a:p>
        </p:txBody>
      </p:sp>
      <p:grpSp>
        <p:nvGrpSpPr>
          <p:cNvPr id="10" name="그룹 9"/>
          <p:cNvGrpSpPr/>
          <p:nvPr/>
        </p:nvGrpSpPr>
        <p:grpSpPr>
          <a:xfrm>
            <a:off x="7826580" y="4513613"/>
            <a:ext cx="236861" cy="1221884"/>
            <a:chOff x="7826580" y="4513613"/>
            <a:chExt cx="236861" cy="1221884"/>
          </a:xfrm>
        </p:grpSpPr>
        <p:cxnSp>
          <p:nvCxnSpPr>
            <p:cNvPr id="118" name="직선 연결선 117"/>
            <p:cNvCxnSpPr>
              <a:endCxn id="119" idx="0"/>
            </p:cNvCxnSpPr>
            <p:nvPr/>
          </p:nvCxnSpPr>
          <p:spPr>
            <a:xfrm flipH="1">
              <a:off x="7945011" y="4513613"/>
              <a:ext cx="1" cy="985043"/>
            </a:xfrm>
            <a:prstGeom prst="line">
              <a:avLst/>
            </a:prstGeom>
            <a:ln w="571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9" name="타원 118"/>
            <p:cNvSpPr>
              <a:spLocks/>
            </p:cNvSpPr>
            <p:nvPr/>
          </p:nvSpPr>
          <p:spPr>
            <a:xfrm>
              <a:off x="7826580" y="5498656"/>
              <a:ext cx="236861" cy="236841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b" anchorCtr="0"/>
            <a:lstStyle/>
            <a:p>
              <a:pPr algn="ctr"/>
              <a:endParaRPr lang="ko-KR" altLang="en-US" sz="2400" dirty="0">
                <a:latin typeface="-윤고딕320" panose="02030504000101010101" pitchFamily="18" charset="-127"/>
                <a:ea typeface="-윤고딕320" panose="02030504000101010101" pitchFamily="18" charset="-127"/>
              </a:endParaRPr>
            </a:p>
          </p:txBody>
        </p:sp>
      </p:grpSp>
      <p:sp>
        <p:nvSpPr>
          <p:cNvPr id="120" name="TextBox 119"/>
          <p:cNvSpPr txBox="1">
            <a:spLocks noChangeArrowheads="1"/>
          </p:cNvSpPr>
          <p:nvPr/>
        </p:nvSpPr>
        <p:spPr bwMode="auto">
          <a:xfrm>
            <a:off x="8105844" y="5201579"/>
            <a:ext cx="4617024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ko-KR" sz="2400" dirty="0" smtClean="0">
                <a:latin typeface="Champagne &amp; Limousines" panose="020B0502020202020204" pitchFamily="34" charset="0"/>
              </a:rPr>
              <a:t>Performance measurements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ko-KR" sz="2400" dirty="0">
                <a:latin typeface="Champagne &amp; Limousines" panose="020B0502020202020204" pitchFamily="34" charset="0"/>
              </a:rPr>
              <a:t>o</a:t>
            </a:r>
            <a:r>
              <a:rPr lang="en-US" altLang="ko-KR" sz="2400" dirty="0" smtClean="0">
                <a:latin typeface="Champagne &amp; Limousines" panose="020B0502020202020204" pitchFamily="34" charset="0"/>
              </a:rPr>
              <a:t>f simulated office tasks</a:t>
            </a:r>
            <a:endParaRPr lang="ko-KR" altLang="en-US" sz="2400" dirty="0">
              <a:latin typeface="Champagne &amp; Limousines" panose="020B0502020202020204" pitchFamily="34" charset="0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9957718" y="1854374"/>
            <a:ext cx="236861" cy="1210739"/>
            <a:chOff x="9957718" y="1854374"/>
            <a:chExt cx="236861" cy="1210739"/>
          </a:xfrm>
        </p:grpSpPr>
        <p:cxnSp>
          <p:nvCxnSpPr>
            <p:cNvPr id="121" name="직선 연결선 120"/>
            <p:cNvCxnSpPr>
              <a:stCxn id="122" idx="4"/>
            </p:cNvCxnSpPr>
            <p:nvPr/>
          </p:nvCxnSpPr>
          <p:spPr>
            <a:xfrm>
              <a:off x="10076149" y="2091215"/>
              <a:ext cx="1" cy="973898"/>
            </a:xfrm>
            <a:prstGeom prst="line">
              <a:avLst/>
            </a:prstGeom>
            <a:ln w="571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타원 121"/>
            <p:cNvSpPr>
              <a:spLocks/>
            </p:cNvSpPr>
            <p:nvPr/>
          </p:nvSpPr>
          <p:spPr>
            <a:xfrm>
              <a:off x="9957718" y="1854374"/>
              <a:ext cx="236861" cy="236841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b" anchorCtr="0"/>
            <a:lstStyle/>
            <a:p>
              <a:pPr algn="ctr"/>
              <a:endParaRPr lang="ko-KR" altLang="en-US" sz="2400" dirty="0">
                <a:latin typeface="-윤고딕320" panose="02030504000101010101" pitchFamily="18" charset="-127"/>
                <a:ea typeface="-윤고딕320" panose="02030504000101010101" pitchFamily="18" charset="-127"/>
              </a:endParaRPr>
            </a:p>
          </p:txBody>
        </p:sp>
      </p:grpSp>
      <p:sp>
        <p:nvSpPr>
          <p:cNvPr id="123" name="TextBox 119"/>
          <p:cNvSpPr txBox="1">
            <a:spLocks noChangeArrowheads="1"/>
          </p:cNvSpPr>
          <p:nvPr/>
        </p:nvSpPr>
        <p:spPr bwMode="auto">
          <a:xfrm>
            <a:off x="10270779" y="1741961"/>
            <a:ext cx="461702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ko-KR" sz="2400" dirty="0" smtClean="0">
                <a:latin typeface="Champagne &amp; Limousines" panose="020B0502020202020204" pitchFamily="34" charset="0"/>
              </a:rPr>
              <a:t>1:1 interviews</a:t>
            </a:r>
          </a:p>
        </p:txBody>
      </p:sp>
      <p:grpSp>
        <p:nvGrpSpPr>
          <p:cNvPr id="7" name="그룹 6"/>
          <p:cNvGrpSpPr/>
          <p:nvPr/>
        </p:nvGrpSpPr>
        <p:grpSpPr>
          <a:xfrm>
            <a:off x="6751476" y="3196206"/>
            <a:ext cx="3422068" cy="2623203"/>
            <a:chOff x="6752634" y="3207868"/>
            <a:chExt cx="3422068" cy="2623203"/>
          </a:xfrm>
        </p:grpSpPr>
        <p:pic>
          <p:nvPicPr>
            <p:cNvPr id="125" name="그림 124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69030" y="3230729"/>
              <a:ext cx="3405672" cy="2600342"/>
            </a:xfrm>
            <a:prstGeom prst="rect">
              <a:avLst/>
            </a:prstGeom>
          </p:spPr>
        </p:pic>
        <p:sp>
          <p:nvSpPr>
            <p:cNvPr id="126" name="사각형 설명선 125"/>
            <p:cNvSpPr/>
            <p:nvPr/>
          </p:nvSpPr>
          <p:spPr>
            <a:xfrm>
              <a:off x="6752634" y="3207868"/>
              <a:ext cx="3398355" cy="2611489"/>
            </a:xfrm>
            <a:prstGeom prst="wedgeRectCallout">
              <a:avLst>
                <a:gd name="adj1" fmla="val -57763"/>
                <a:gd name="adj2" fmla="val -28542"/>
              </a:avLst>
            </a:prstGeom>
            <a:noFill/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32" name="그림 131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39" t="42809" r="56723" b="50168"/>
          <a:stretch/>
        </p:blipFill>
        <p:spPr>
          <a:xfrm>
            <a:off x="6966359" y="4551679"/>
            <a:ext cx="1957302" cy="440173"/>
          </a:xfrm>
          <a:prstGeom prst="rect">
            <a:avLst/>
          </a:prstGeom>
          <a:ln w="38100">
            <a:solidFill>
              <a:srgbClr val="00B050"/>
            </a:solidFill>
          </a:ln>
        </p:spPr>
      </p:pic>
      <p:pic>
        <p:nvPicPr>
          <p:cNvPr id="133" name="그림 132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39" t="28706" r="56723" b="64271"/>
          <a:stretch/>
        </p:blipFill>
        <p:spPr>
          <a:xfrm>
            <a:off x="6966359" y="3789363"/>
            <a:ext cx="1957302" cy="440173"/>
          </a:xfrm>
          <a:prstGeom prst="rect">
            <a:avLst/>
          </a:prstGeom>
          <a:ln w="38100">
            <a:solidFill>
              <a:srgbClr val="00B050"/>
            </a:solidFill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04372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3867"/>
    </mc:Choice>
    <mc:Fallback xmlns="">
      <p:transition spd="slow" advTm="738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25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750"/>
                            </p:stCondLst>
                            <p:childTnLst>
                              <p:par>
                                <p:cTn id="2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25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750"/>
                            </p:stCondLst>
                            <p:childTnLst>
                              <p:par>
                                <p:cTn id="4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25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25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250"/>
                            </p:stCondLst>
                            <p:childTnLst>
                              <p:par>
                                <p:cTn id="7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25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00"/>
                            </p:stCondLst>
                            <p:childTnLst>
                              <p:par>
                                <p:cTn id="7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000"/>
                            </p:stCondLst>
                            <p:childTnLst>
                              <p:par>
                                <p:cTn id="8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5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25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250"/>
                            </p:stCondLst>
                            <p:childTnLst>
                              <p:par>
                                <p:cTn id="9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750"/>
                            </p:stCondLst>
                            <p:childTnLst>
                              <p:par>
                                <p:cTn id="9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" grpId="0"/>
      <p:bldP spid="106" grpId="0"/>
      <p:bldP spid="117" grpId="0"/>
      <p:bldP spid="120" grpId="0"/>
      <p:bldP spid="12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077A8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695326" y="241267"/>
            <a:ext cx="10080625" cy="1862048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altLang="ko-KR" sz="11500" dirty="0" smtClean="0">
                <a:solidFill>
                  <a:schemeClr val="bg1"/>
                </a:solidFill>
                <a:latin typeface="Champagne &amp; Limousines" panose="020B0502020202020204" pitchFamily="34" charset="0"/>
                <a:ea typeface="Champagne &amp; Limousines" panose="020B0502020202020204" pitchFamily="34" charset="0"/>
              </a:rPr>
              <a:t>Influence on Work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95325" y="2103315"/>
            <a:ext cx="7008813" cy="1077218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altLang="ko-KR" sz="3200" dirty="0" smtClean="0">
                <a:solidFill>
                  <a:schemeClr val="bg1">
                    <a:alpha val="75000"/>
                  </a:schemeClr>
                </a:solidFill>
                <a:latin typeface="Champagne &amp; Limousines" panose="020B0502020202020204" pitchFamily="34" charset="0"/>
                <a:ea typeface="Champagne &amp; Limousines" panose="020B0502020202020204" pitchFamily="34" charset="0"/>
              </a:rPr>
              <a:t>How does the use of an elliptical trainer</a:t>
            </a:r>
          </a:p>
          <a:p>
            <a:r>
              <a:rPr lang="en-US" altLang="ko-KR" sz="3200" dirty="0">
                <a:solidFill>
                  <a:schemeClr val="bg1">
                    <a:alpha val="75000"/>
                  </a:schemeClr>
                </a:solidFill>
                <a:latin typeface="Champagne &amp; Limousines" panose="020B0502020202020204" pitchFamily="34" charset="0"/>
                <a:ea typeface="Champagne &amp; Limousines" panose="020B0502020202020204" pitchFamily="34" charset="0"/>
              </a:rPr>
              <a:t>i</a:t>
            </a:r>
            <a:r>
              <a:rPr lang="en-US" altLang="ko-KR" sz="3200" dirty="0" smtClean="0">
                <a:solidFill>
                  <a:schemeClr val="bg1">
                    <a:alpha val="75000"/>
                  </a:schemeClr>
                </a:solidFill>
                <a:latin typeface="Champagne &amp; Limousines" panose="020B0502020202020204" pitchFamily="34" charset="0"/>
                <a:ea typeface="Champagne &amp; Limousines" panose="020B0502020202020204" pitchFamily="34" charset="0"/>
              </a:rPr>
              <a:t>nfluence on the performance of office tasks?</a:t>
            </a:r>
            <a:endParaRPr lang="en-US" altLang="ko-KR" sz="4400" dirty="0" smtClean="0">
              <a:solidFill>
                <a:schemeClr val="bg1">
                  <a:alpha val="75000"/>
                </a:schemeClr>
              </a:solidFill>
              <a:latin typeface="Champagne &amp; Limousines" panose="020B0502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55688" y="4749621"/>
            <a:ext cx="10080625" cy="1200329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/>
            <a:r>
              <a:rPr lang="en-US" altLang="ko-KR" sz="2400" dirty="0" smtClean="0">
                <a:solidFill>
                  <a:schemeClr val="bg1">
                    <a:alpha val="75000"/>
                  </a:schemeClr>
                </a:solidFill>
                <a:latin typeface="Champagne &amp; Limousines" panose="020B0502020202020204" pitchFamily="34" charset="0"/>
                <a:ea typeface="Champagne &amp; Limousines" panose="020B0502020202020204" pitchFamily="34" charset="0"/>
              </a:rPr>
              <a:t>Task Descriptions</a:t>
            </a:r>
          </a:p>
          <a:p>
            <a:pPr algn="r"/>
            <a:r>
              <a:rPr lang="en-US" altLang="ko-KR" sz="2400" dirty="0" smtClean="0">
                <a:solidFill>
                  <a:schemeClr val="bg1">
                    <a:alpha val="75000"/>
                  </a:schemeClr>
                </a:solidFill>
                <a:latin typeface="Champagne &amp; Limousines" panose="020B0502020202020204" pitchFamily="34" charset="0"/>
                <a:ea typeface="Champagne &amp; Limousines" panose="020B0502020202020204" pitchFamily="34" charset="0"/>
              </a:rPr>
              <a:t>Experiment Setup</a:t>
            </a:r>
          </a:p>
          <a:p>
            <a:pPr algn="r"/>
            <a:r>
              <a:rPr lang="en-US" altLang="ko-KR" sz="2400" dirty="0" smtClean="0">
                <a:solidFill>
                  <a:schemeClr val="bg1">
                    <a:alpha val="75000"/>
                  </a:schemeClr>
                </a:solidFill>
                <a:latin typeface="Champagne &amp; Limousines" panose="020B0502020202020204" pitchFamily="34" charset="0"/>
                <a:ea typeface="Champagne &amp; Limousines" panose="020B0502020202020204" pitchFamily="34" charset="0"/>
              </a:rPr>
              <a:t>Performance Comparison</a:t>
            </a:r>
          </a:p>
        </p:txBody>
      </p:sp>
    </p:spTree>
    <p:extLst>
      <p:ext uri="{BB962C8B-B14F-4D97-AF65-F5344CB8AC3E}">
        <p14:creationId xmlns:p14="http://schemas.microsoft.com/office/powerpoint/2010/main" val="97989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734"/>
    </mc:Choice>
    <mc:Fallback xmlns="">
      <p:transition spd="slow" advTm="6734"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.718|5.365999|6.592001|23.664|10.25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687|10.113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.643|19.65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205|5.396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886|11.86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651|6.212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624|4.295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26|12.95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828|1.201|3.728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379|10.292|10.857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563|6.71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3.541|10.493|9.084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305|6.525|10.374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289|18.233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.383|0.6799994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5.815|28.54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9.21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2.174|11.029|21.11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.704|10.415|9.140999|22.654|7.143997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8.66|16.436|5.288998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8.048|1.695|4.67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.167|9.483|7.755999|13.488|5.392998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25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139|18.077"/>
</p:tagLst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7276</TotalTime>
  <Words>3780</Words>
  <Application>Microsoft Office PowerPoint</Application>
  <PresentationFormat>와이드스크린</PresentationFormat>
  <Paragraphs>459</Paragraphs>
  <Slides>32</Slides>
  <Notes>32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39" baseType="lpstr">
      <vt:lpstr>-윤고딕320</vt:lpstr>
      <vt:lpstr>맑은 고딕</vt:lpstr>
      <vt:lpstr>Arial</vt:lpstr>
      <vt:lpstr>Champagne &amp; Limousines</vt:lpstr>
      <vt:lpstr>Times New Roman</vt:lpstr>
      <vt:lpstr>Cambria Math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Woohyeok Choi</dc:creator>
  <cp:lastModifiedBy>Woohyeok Choi</cp:lastModifiedBy>
  <cp:revision>539</cp:revision>
  <dcterms:created xsi:type="dcterms:W3CDTF">2016-06-24T07:21:05Z</dcterms:created>
  <dcterms:modified xsi:type="dcterms:W3CDTF">2018-03-09T00:14:48Z</dcterms:modified>
</cp:coreProperties>
</file>